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302" r:id="rId3"/>
    <p:sldId id="258" r:id="rId4"/>
    <p:sldId id="303" r:id="rId5"/>
    <p:sldId id="313" r:id="rId6"/>
    <p:sldId id="315" r:id="rId7"/>
    <p:sldId id="316" r:id="rId8"/>
    <p:sldId id="318" r:id="rId9"/>
    <p:sldId id="317" r:id="rId10"/>
    <p:sldId id="319" r:id="rId11"/>
    <p:sldId id="324" r:id="rId12"/>
    <p:sldId id="320" r:id="rId13"/>
    <p:sldId id="326" r:id="rId14"/>
    <p:sldId id="322" r:id="rId15"/>
    <p:sldId id="327" r:id="rId16"/>
    <p:sldId id="329" r:id="rId17"/>
    <p:sldId id="333" r:id="rId18"/>
    <p:sldId id="334" r:id="rId19"/>
    <p:sldId id="330" r:id="rId20"/>
    <p:sldId id="331" r:id="rId21"/>
    <p:sldId id="312" r:id="rId22"/>
    <p:sldId id="301" r:id="rId23"/>
  </p:sldIdLst>
  <p:sldSz cx="9144000" cy="5143500" type="screen16x9"/>
  <p:notesSz cx="6858000" cy="9144000"/>
  <p:embeddedFontLst>
    <p:embeddedFont>
      <p:font typeface="Fira Sans Condensed" panose="020B0503050000020004" pitchFamily="34" charset="0"/>
      <p:regular r:id="rId25"/>
      <p:bold r:id="rId26"/>
      <p:italic r:id="rId27"/>
      <p:boldItalic r:id="rId28"/>
    </p:embeddedFont>
    <p:embeddedFont>
      <p:font typeface="Fira Sans Condensed Light" panose="020B0403050000020004" pitchFamily="34" charset="0"/>
      <p:regular r:id="rId29"/>
      <p:bold r:id="rId30"/>
      <p:italic r:id="rId31"/>
      <p:boldItalic r:id="rId32"/>
    </p:embeddedFont>
    <p:embeddedFont>
      <p:font typeface="Rajdhani"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B54"/>
    <a:srgbClr val="C43E1C"/>
    <a:srgbClr val="091B27"/>
    <a:srgbClr val="0A1821"/>
    <a:srgbClr val="0A17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265F9A-B8D9-4407-A71D-73468D169408}">
  <a:tblStyle styleId="{21265F9A-B8D9-4407-A71D-73468D1694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26" autoAdjust="0"/>
  </p:normalViewPr>
  <p:slideViewPr>
    <p:cSldViewPr snapToGrid="0">
      <p:cViewPr varScale="1">
        <p:scale>
          <a:sx n="85" d="100"/>
          <a:sy n="85" d="100"/>
        </p:scale>
        <p:origin x="1378" y="48"/>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GB" sz="1100" dirty="0">
                <a:solidFill>
                  <a:schemeClr val="tx2"/>
                </a:solidFill>
                <a:latin typeface="Fira Sans Condensed" panose="020B0503050000020004" pitchFamily="34" charset="0"/>
              </a:rPr>
              <a:t>Our analysis also includes a visualization of the most frequently used words within the dataset. This graph highlights the key terms and themes that dominate the conversation, offering valuable insights into the central topics and discussions as observed in social media tweets.</a:t>
            </a:r>
            <a:endParaRPr lang="en-GB" dirty="0">
              <a:solidFill>
                <a:schemeClr val="tx2"/>
              </a:solidFill>
              <a:latin typeface="Fira Sans Condensed" panose="020B0503050000020004" pitchFamily="34" charset="0"/>
            </a:endParaRPr>
          </a:p>
          <a:p>
            <a:pPr algn="just"/>
            <a:endParaRPr lang="en-US" sz="1200" dirty="0">
              <a:solidFill>
                <a:schemeClr val="accent4"/>
              </a:solidFill>
              <a:latin typeface="Fira Sans Condensed" panose="020B0503050000020004" pitchFamily="34" charset="0"/>
            </a:endParaRPr>
          </a:p>
          <a:p>
            <a:pPr marL="158750" indent="0" algn="just">
              <a:buNone/>
            </a:pPr>
            <a:r>
              <a:rPr lang="en-GB" sz="1100" dirty="0">
                <a:solidFill>
                  <a:schemeClr val="tx2"/>
                </a:solidFill>
                <a:latin typeface="Fira Sans Condensed" panose="020B0503050000020004" pitchFamily="34" charset="0"/>
              </a:rPr>
              <a:t>As the most common topic, 'delay' appears on this graph in three variations: 'delay</a:t>
            </a:r>
            <a:r>
              <a:rPr lang="tr-TR" sz="1100" dirty="0">
                <a:solidFill>
                  <a:schemeClr val="tx2"/>
                </a:solidFill>
                <a:latin typeface="Fira Sans Condensed" panose="020B0503050000020004" pitchFamily="34" charset="0"/>
              </a:rPr>
              <a:t>’</a:t>
            </a:r>
            <a:r>
              <a:rPr lang="en-GB" sz="1100" dirty="0">
                <a:solidFill>
                  <a:schemeClr val="tx2"/>
                </a:solidFill>
                <a:latin typeface="Fira Sans Condensed" panose="020B0503050000020004" pitchFamily="34" charset="0"/>
              </a:rPr>
              <a:t>, 'delays’ and 'delayed’</a:t>
            </a:r>
            <a:r>
              <a:rPr lang="tr-TR" sz="1100" dirty="0">
                <a:solidFill>
                  <a:schemeClr val="tx2"/>
                </a:solidFill>
                <a:latin typeface="Fira Sans Condensed" panose="020B0503050000020004" pitchFamily="34" charset="0"/>
              </a:rPr>
              <a:t>.</a:t>
            </a:r>
            <a:r>
              <a:rPr lang="en-GB" sz="1100" dirty="0">
                <a:solidFill>
                  <a:schemeClr val="tx2"/>
                </a:solidFill>
                <a:latin typeface="Fira Sans Condensed" panose="020B0503050000020004" pitchFamily="34" charset="0"/>
              </a:rPr>
              <a:t> We will address this redundancy in the data preparation process to ensure accurate and consistent analysis.</a:t>
            </a:r>
            <a:endParaRPr lang="en-US" sz="1200" dirty="0">
              <a:solidFill>
                <a:schemeClr val="accent4"/>
              </a:solidFill>
              <a:latin typeface="Fira Sans Condensed" panose="020B0503050000020004" pitchFamily="34" charset="0"/>
            </a:endParaRPr>
          </a:p>
        </p:txBody>
      </p:sp>
    </p:spTree>
    <p:extLst>
      <p:ext uri="{BB962C8B-B14F-4D97-AF65-F5344CB8AC3E}">
        <p14:creationId xmlns:p14="http://schemas.microsoft.com/office/powerpoint/2010/main" val="935390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solidFill>
                  <a:schemeClr val="tx2"/>
                </a:solidFill>
                <a:latin typeface="Fira Sans Condensed" panose="020B0503050000020004" pitchFamily="34" charset="0"/>
              </a:rPr>
              <a:t>This graph showcases the top 10 most active users in our dataset. Notably, users denoted with yellow stars have consistently used the hashtag #TLUpdates, while those with red stars have frequently employed the hashtag #ThameslinkUpdate. These tweets, identified as company communications, provide official updates and communications from the company.</a:t>
            </a:r>
            <a:endParaRPr lang="en-US" sz="1200" dirty="0">
              <a:solidFill>
                <a:schemeClr val="accent4"/>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826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GB" sz="1100" dirty="0">
                <a:solidFill>
                  <a:schemeClr val="tx2"/>
                </a:solidFill>
                <a:latin typeface="Fira Sans Condensed" panose="020B0503050000020004" pitchFamily="34" charset="0"/>
              </a:rPr>
              <a:t>In our dataset, we have identified missing values in three columns: Longitude, Latitude, and Source ID. These missing values are notable in the Longitude and Latitude columns, but they are not conducive to meaningful analysis as they represent GPS coordinates.</a:t>
            </a:r>
          </a:p>
          <a:p>
            <a:pPr algn="just"/>
            <a:r>
              <a:rPr lang="en-GB" sz="1100" dirty="0">
                <a:solidFill>
                  <a:schemeClr val="tx2"/>
                </a:solidFill>
                <a:latin typeface="Fira Sans Condensed" panose="020B0503050000020004" pitchFamily="34" charset="0"/>
              </a:rPr>
              <a:t>Given that the Longitude and Latitude columns contain missing values and do not provide actionable insights for our analysis, we will exclude them from our data processing, ensuring a focus on more relevant features.</a:t>
            </a:r>
            <a:endParaRPr lang="en-GB" dirty="0">
              <a:solidFill>
                <a:schemeClr val="tx2"/>
              </a:solidFill>
              <a:latin typeface="Fira Sans Condensed" panose="020B0503050000020004" pitchFamily="34" charset="0"/>
            </a:endParaRPr>
          </a:p>
          <a:p>
            <a:pPr algn="just"/>
            <a:endParaRPr lang="en-US" sz="1200" dirty="0">
              <a:solidFill>
                <a:schemeClr val="accent4"/>
              </a:solidFill>
              <a:latin typeface="Fira Sans Condensed" panose="020B0503050000020004" pitchFamily="34" charset="0"/>
            </a:endParaRPr>
          </a:p>
          <a:p>
            <a:pPr algn="just"/>
            <a:endParaRPr lang="en-GB" dirty="0">
              <a:solidFill>
                <a:schemeClr val="tx2"/>
              </a:solidFill>
              <a:latin typeface="Fira Sans Condensed" panose="020B0503050000020004" pitchFamily="34" charset="0"/>
            </a:endParaRPr>
          </a:p>
          <a:p>
            <a:pPr algn="just"/>
            <a:endParaRPr lang="en-US" sz="1200" dirty="0">
              <a:solidFill>
                <a:schemeClr val="accent4"/>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4676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827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55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764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7001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08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5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407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6bcecd75a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6bcecd75a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4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815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898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70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02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solidFill>
                  <a:schemeClr val="tx2"/>
                </a:solidFill>
                <a:latin typeface="Fira Sans Condensed" panose="020B0503050000020004" pitchFamily="34" charset="0"/>
              </a:rPr>
              <a:t>The dataset covers a time interval from the beginning of 2019 to the end of 2020</a:t>
            </a:r>
            <a:r>
              <a:rPr lang="tr-TR" dirty="0">
                <a:solidFill>
                  <a:schemeClr val="tx2"/>
                </a:solidFill>
                <a:latin typeface="Fira Sans Condensed" panose="020B0503050000020004" pitchFamily="34" charset="0"/>
              </a:rPr>
              <a:t>.</a:t>
            </a:r>
            <a:endParaRPr lang="en-US" dirty="0">
              <a:solidFill>
                <a:schemeClr val="tx2"/>
              </a:solidFill>
              <a:latin typeface="Fira Sans Condensed" panose="020B05030500000200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chemeClr val="tx2"/>
              </a:solidFill>
              <a:latin typeface="Fira Sans Condensed" panose="020B05030500000200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solidFill>
                  <a:schemeClr val="tx2"/>
                </a:solidFill>
                <a:latin typeface="Fira Sans Condensed" panose="020B0503050000020004" pitchFamily="34" charset="0"/>
              </a:rPr>
              <a:t>In addition to tweet quantity, the sentiment distribution was also examined month by month. This graph provides insights into how sentiments evolved within the dataset over the same time frame</a:t>
            </a:r>
            <a:r>
              <a:rPr lang="tr-TR" dirty="0">
                <a:solidFill>
                  <a:schemeClr val="tx2"/>
                </a:solidFill>
                <a:latin typeface="Fira Sans Condensed" panose="020B0503050000020004" pitchFamily="34" charset="0"/>
              </a:rPr>
              <a:t>.</a:t>
            </a:r>
            <a:endParaRPr lang="en-GB" dirty="0">
              <a:solidFill>
                <a:schemeClr val="tx2"/>
              </a:solidFill>
              <a:latin typeface="Fira Sans Condensed" panose="020B05030500000200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solidFill>
                <a:schemeClr val="tx2"/>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03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GB" dirty="0">
                <a:solidFill>
                  <a:schemeClr val="tx2"/>
                </a:solidFill>
                <a:latin typeface="Fira Sans Condensed" panose="020B0503050000020004" pitchFamily="34" charset="0"/>
              </a:rPr>
              <a:t>The dataset includes sentiment annotations in the form of a 'Sentiment' column, categorizing tweets into negative, positive, and neutral sentiments.</a:t>
            </a:r>
          </a:p>
          <a:p>
            <a:pPr marL="158750" indent="0" algn="just">
              <a:buNone/>
            </a:pPr>
            <a:endParaRPr lang="en-GB" dirty="0">
              <a:solidFill>
                <a:schemeClr val="tx2"/>
              </a:solidFill>
              <a:latin typeface="Fira Sans Condensed" panose="020B0503050000020004" pitchFamily="34" charset="0"/>
            </a:endParaRPr>
          </a:p>
          <a:p>
            <a:pPr marL="15875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600" dirty="0">
                <a:solidFill>
                  <a:schemeClr val="tx2"/>
                </a:solidFill>
                <a:latin typeface="Fira Sans Condensed" panose="020B0503050000020004" pitchFamily="34" charset="0"/>
              </a:rPr>
              <a:t>Our analysis reveals a notable trend where negative sentiments align with longer text posts. This suggests that individuals tend to express anger and frustration through more extensive, detailed, and expressive tweets.</a:t>
            </a:r>
          </a:p>
          <a:p>
            <a:pPr marL="158750" indent="0" algn="just">
              <a:buNone/>
            </a:pPr>
            <a:endParaRPr lang="en-US" sz="1200" dirty="0">
              <a:solidFill>
                <a:schemeClr val="accent4"/>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4886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GB" sz="1100" dirty="0">
                <a:solidFill>
                  <a:schemeClr val="tx2"/>
                </a:solidFill>
                <a:latin typeface="Fira Sans Condensed" panose="020B0503050000020004" pitchFamily="34" charset="0"/>
              </a:rPr>
              <a:t>This graph presents the average sentiments (positive, negative, and neutral) for various topics within the dataset, offering insights into how sentiment varies across different topics.</a:t>
            </a:r>
          </a:p>
          <a:p>
            <a:pPr algn="just"/>
            <a:endParaRPr lang="en-GB" dirty="0">
              <a:solidFill>
                <a:schemeClr val="tx2"/>
              </a:solidFill>
              <a:latin typeface="Fira Sans Condensed" panose="020B0503050000020004" pitchFamily="34" charset="0"/>
            </a:endParaRPr>
          </a:p>
          <a:p>
            <a:pPr algn="just"/>
            <a:endParaRPr lang="en-US" sz="1200" dirty="0">
              <a:solidFill>
                <a:schemeClr val="accent4"/>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249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GB" sz="1100" dirty="0">
                <a:solidFill>
                  <a:schemeClr val="tx2"/>
                </a:solidFill>
                <a:latin typeface="Fira Sans Condensed" panose="020B0503050000020004" pitchFamily="34" charset="0"/>
              </a:rPr>
              <a:t>The dataset includes categorical annotations for tweet topics, allowing us to classify and analyse tweets based on their respective subjects or themes.</a:t>
            </a:r>
          </a:p>
          <a:p>
            <a:pPr algn="just"/>
            <a:endParaRPr lang="en-GB" dirty="0">
              <a:solidFill>
                <a:schemeClr val="tx2"/>
              </a:solidFill>
              <a:latin typeface="Fira Sans Condensed" panose="020B0503050000020004" pitchFamily="34" charset="0"/>
            </a:endParaRPr>
          </a:p>
          <a:p>
            <a:pPr algn="just"/>
            <a:endParaRPr lang="en-US" sz="1200" dirty="0">
              <a:solidFill>
                <a:schemeClr val="accent4"/>
              </a:solidFill>
              <a:latin typeface="Fira Sans Condensed" panose="020B05030500000200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89567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5.jpg"/><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err="1"/>
              <a:t>The</a:t>
            </a:r>
            <a:r>
              <a:rPr lang="tr-TR" dirty="0"/>
              <a:t> </a:t>
            </a:r>
            <a:r>
              <a:rPr lang="tr-TR" dirty="0" err="1"/>
              <a:t>Fine</a:t>
            </a:r>
            <a:r>
              <a:rPr lang="tr-TR" dirty="0"/>
              <a:t> </a:t>
            </a:r>
            <a:r>
              <a:rPr lang="tr-TR" dirty="0" err="1"/>
              <a:t>Tuners</a:t>
            </a:r>
            <a:endParaRPr sz="5000" dirty="0"/>
          </a:p>
        </p:txBody>
      </p:sp>
      <p:sp>
        <p:nvSpPr>
          <p:cNvPr id="58" name="Google Shape;58;p15"/>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600" b="1" dirty="0"/>
              <a:t>14.11.2023</a:t>
            </a:r>
          </a:p>
          <a:p>
            <a:pPr marL="0" lvl="0" indent="0" algn="l" rtl="0">
              <a:spcBef>
                <a:spcPts val="0"/>
              </a:spcBef>
              <a:spcAft>
                <a:spcPts val="0"/>
              </a:spcAft>
              <a:buNone/>
            </a:pPr>
            <a:r>
              <a:rPr lang="tr-TR" sz="1600" b="1" dirty="0" err="1"/>
              <a:t>Presented</a:t>
            </a:r>
            <a:r>
              <a:rPr lang="tr-TR" sz="1600" b="1" dirty="0"/>
              <a:t> </a:t>
            </a:r>
            <a:r>
              <a:rPr lang="tr-TR" sz="1600" b="1" dirty="0" err="1"/>
              <a:t>by</a:t>
            </a:r>
            <a:r>
              <a:rPr lang="tr-TR" sz="1600" b="1" dirty="0"/>
              <a:t> </a:t>
            </a:r>
            <a:r>
              <a:rPr lang="tr-TR" sz="1600" b="1" dirty="0" err="1"/>
              <a:t>M.Cem</a:t>
            </a:r>
            <a:r>
              <a:rPr lang="tr-TR" sz="1600" b="1" dirty="0"/>
              <a:t> </a:t>
            </a:r>
            <a:r>
              <a:rPr lang="tr-TR" sz="1600" b="1" dirty="0" err="1"/>
              <a:t>Akuras</a:t>
            </a:r>
            <a:endParaRPr sz="1600" b="1" dirty="0"/>
          </a:p>
        </p:txBody>
      </p:sp>
      <p:pic>
        <p:nvPicPr>
          <p:cNvPr id="59" name="Google Shape;59;p15"/>
          <p:cNvPicPr preferRelativeResize="0"/>
          <p:nvPr/>
        </p:nvPicPr>
        <p:blipFill rotWithShape="1">
          <a:blip r:embed="rId4">
            <a:alphaModFix/>
          </a:blip>
          <a:srcRect l="25302" r="25297"/>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Text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954107"/>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Visualization of frequently used words, provides insights into major topics on social media by highlighting key terms and dominant themes in tweets.</a:t>
            </a:r>
            <a:endParaRPr lang="en-US" sz="1600" dirty="0">
              <a:solidFill>
                <a:schemeClr val="accent4"/>
              </a:solidFill>
              <a:latin typeface="Fira Sans Condensed" panose="020B0503050000020004" pitchFamily="34" charset="0"/>
            </a:endParaRPr>
          </a:p>
        </p:txBody>
      </p:sp>
      <p:pic>
        <p:nvPicPr>
          <p:cNvPr id="5" name="Picture 4" descr="A blue and grey squares">
            <a:extLst>
              <a:ext uri="{FF2B5EF4-FFF2-40B4-BE49-F238E27FC236}">
                <a16:creationId xmlns:a16="http://schemas.microsoft.com/office/drawing/2014/main" id="{BDA606A2-EB41-C508-BCA8-D6A3E3C2B93B}"/>
              </a:ext>
            </a:extLst>
          </p:cNvPr>
          <p:cNvPicPr>
            <a:picLocks noChangeAspect="1"/>
          </p:cNvPicPr>
          <p:nvPr/>
        </p:nvPicPr>
        <p:blipFill>
          <a:blip r:embed="rId5"/>
          <a:stretch>
            <a:fillRect/>
          </a:stretch>
        </p:blipFill>
        <p:spPr>
          <a:xfrm>
            <a:off x="4502904" y="1174402"/>
            <a:ext cx="4554415" cy="3648121"/>
          </a:xfrm>
          <a:prstGeom prst="rect">
            <a:avLst/>
          </a:prstGeom>
          <a:effectLst>
            <a:softEdge rad="127000"/>
          </a:effectLst>
        </p:spPr>
      </p:pic>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189" y="2805618"/>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736692"/>
            <a:ext cx="3695339" cy="523220"/>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Graph includes variations of the most common topic "delay": "delay", "delays", and "delayed".</a:t>
            </a:r>
            <a:endParaRPr lang="en-US" sz="1600" dirty="0">
              <a:solidFill>
                <a:schemeClr val="accent4"/>
              </a:solidFill>
              <a:latin typeface="Fira Sans Condensed" panose="020B0503050000020004" pitchFamily="34" charset="0"/>
            </a:endParaRPr>
          </a:p>
        </p:txBody>
      </p:sp>
    </p:spTree>
    <p:extLst>
      <p:ext uri="{BB962C8B-B14F-4D97-AF65-F5344CB8AC3E}">
        <p14:creationId xmlns:p14="http://schemas.microsoft.com/office/powerpoint/2010/main" val="1859036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Author ID</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66451"/>
            <a:ext cx="3695339" cy="738664"/>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The chart shows the top 10 active users. Stars indicate accounts that posted similar tweets that serve as communications for the company.</a:t>
            </a:r>
            <a:endParaRPr lang="en-US" sz="1600" dirty="0">
              <a:solidFill>
                <a:schemeClr val="accent4"/>
              </a:solidFill>
              <a:latin typeface="Fira Sans Condensed" panose="020B0503050000020004" pitchFamily="34" charset="0"/>
            </a:endParaRPr>
          </a:p>
        </p:txBody>
      </p:sp>
      <p:pic>
        <p:nvPicPr>
          <p:cNvPr id="10" name="Picture 9" descr="A graph of a number and a bar">
            <a:extLst>
              <a:ext uri="{FF2B5EF4-FFF2-40B4-BE49-F238E27FC236}">
                <a16:creationId xmlns:a16="http://schemas.microsoft.com/office/drawing/2014/main" id="{438D0176-CCDD-96FC-6381-CE785B4ADBDB}"/>
              </a:ext>
            </a:extLst>
          </p:cNvPr>
          <p:cNvPicPr>
            <a:picLocks noChangeAspect="1"/>
          </p:cNvPicPr>
          <p:nvPr/>
        </p:nvPicPr>
        <p:blipFill>
          <a:blip r:embed="rId5"/>
          <a:stretch>
            <a:fillRect/>
          </a:stretch>
        </p:blipFill>
        <p:spPr>
          <a:xfrm>
            <a:off x="5208106" y="1079787"/>
            <a:ext cx="3695339" cy="3978113"/>
          </a:xfrm>
          <a:prstGeom prst="rect">
            <a:avLst/>
          </a:prstGeom>
          <a:effectLst>
            <a:softEdge rad="63500"/>
          </a:effectLst>
        </p:spPr>
      </p:pic>
      <p:sp>
        <p:nvSpPr>
          <p:cNvPr id="11" name="Star: 4 Points 10">
            <a:extLst>
              <a:ext uri="{FF2B5EF4-FFF2-40B4-BE49-F238E27FC236}">
                <a16:creationId xmlns:a16="http://schemas.microsoft.com/office/drawing/2014/main" id="{525A2F86-1E37-6AA7-C35A-260A42F4C762}"/>
              </a:ext>
            </a:extLst>
          </p:cNvPr>
          <p:cNvSpPr/>
          <p:nvPr/>
        </p:nvSpPr>
        <p:spPr>
          <a:xfrm>
            <a:off x="5718407" y="123458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ar: 4 Points 11">
            <a:extLst>
              <a:ext uri="{FF2B5EF4-FFF2-40B4-BE49-F238E27FC236}">
                <a16:creationId xmlns:a16="http://schemas.microsoft.com/office/drawing/2014/main" id="{36EFF021-8295-9791-AD80-6B15751FC248}"/>
              </a:ext>
            </a:extLst>
          </p:cNvPr>
          <p:cNvSpPr/>
          <p:nvPr/>
        </p:nvSpPr>
        <p:spPr>
          <a:xfrm>
            <a:off x="6028508" y="2072830"/>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ar: 4 Points 12">
            <a:extLst>
              <a:ext uri="{FF2B5EF4-FFF2-40B4-BE49-F238E27FC236}">
                <a16:creationId xmlns:a16="http://schemas.microsoft.com/office/drawing/2014/main" id="{D5B1EE02-CB07-D92E-E40B-EE599A9D4DD9}"/>
              </a:ext>
            </a:extLst>
          </p:cNvPr>
          <p:cNvSpPr/>
          <p:nvPr/>
        </p:nvSpPr>
        <p:spPr>
          <a:xfrm>
            <a:off x="5870807" y="1921880"/>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tar: 4 Points 13">
            <a:extLst>
              <a:ext uri="{FF2B5EF4-FFF2-40B4-BE49-F238E27FC236}">
                <a16:creationId xmlns:a16="http://schemas.microsoft.com/office/drawing/2014/main" id="{277677C5-0ED1-DD6F-2941-481F66679D94}"/>
              </a:ext>
            </a:extLst>
          </p:cNvPr>
          <p:cNvSpPr/>
          <p:nvPr/>
        </p:nvSpPr>
        <p:spPr>
          <a:xfrm>
            <a:off x="6190184" y="2571750"/>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a:t>
            </a:r>
            <a:endParaRPr lang="en-GB" dirty="0"/>
          </a:p>
        </p:txBody>
      </p:sp>
    </p:spTree>
    <p:extLst>
      <p:ext uri="{BB962C8B-B14F-4D97-AF65-F5344CB8AC3E}">
        <p14:creationId xmlns:p14="http://schemas.microsoft.com/office/powerpoint/2010/main" val="48051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Missing</a:t>
            </a:r>
            <a:r>
              <a:rPr lang="tr-TR" dirty="0"/>
              <a:t> </a:t>
            </a:r>
            <a:r>
              <a:rPr lang="tr-TR" dirty="0" err="1"/>
              <a:t>Values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738664"/>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Missing values were identified in three columns in the dataset. In two columns missing values do not aid meaningful analysis.</a:t>
            </a:r>
            <a:endParaRPr lang="en-US" sz="1600" dirty="0">
              <a:solidFill>
                <a:schemeClr val="accent4"/>
              </a:solidFill>
              <a:latin typeface="Fira Sans Condensed" panose="020B0503050000020004" pitchFamily="34" charset="0"/>
            </a:endParaRPr>
          </a:p>
        </p:txBody>
      </p:sp>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189" y="2805618"/>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736692"/>
            <a:ext cx="3695339" cy="738664"/>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Two columns do not provide actionable information to the analysis and will be removed in the future steps.</a:t>
            </a:r>
            <a:endParaRPr lang="en-US" sz="1600" dirty="0">
              <a:solidFill>
                <a:schemeClr val="accent4"/>
              </a:solidFill>
              <a:latin typeface="Fira Sans Condensed" panose="020B0503050000020004" pitchFamily="34" charset="0"/>
            </a:endParaRPr>
          </a:p>
        </p:txBody>
      </p:sp>
      <p:pic>
        <p:nvPicPr>
          <p:cNvPr id="6" name="Picture 5" descr="A close-up of a screen">
            <a:extLst>
              <a:ext uri="{FF2B5EF4-FFF2-40B4-BE49-F238E27FC236}">
                <a16:creationId xmlns:a16="http://schemas.microsoft.com/office/drawing/2014/main" id="{9B267D84-82A7-35A3-FC7B-FE12EEB40BFD}"/>
              </a:ext>
            </a:extLst>
          </p:cNvPr>
          <p:cNvPicPr>
            <a:picLocks noChangeAspect="1"/>
          </p:cNvPicPr>
          <p:nvPr/>
        </p:nvPicPr>
        <p:blipFill>
          <a:blip r:embed="rId5"/>
          <a:stretch>
            <a:fillRect/>
          </a:stretch>
        </p:blipFill>
        <p:spPr>
          <a:xfrm>
            <a:off x="4572000" y="1102456"/>
            <a:ext cx="4417289" cy="3891833"/>
          </a:xfrm>
          <a:prstGeom prst="rect">
            <a:avLst/>
          </a:prstGeom>
          <a:effectLst>
            <a:softEdge rad="127000"/>
          </a:effectLst>
        </p:spPr>
      </p:pic>
    </p:spTree>
    <p:extLst>
      <p:ext uri="{BB962C8B-B14F-4D97-AF65-F5344CB8AC3E}">
        <p14:creationId xmlns:p14="http://schemas.microsoft.com/office/powerpoint/2010/main" val="314553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Duplicates</a:t>
            </a:r>
            <a:r>
              <a:rPr lang="tr-TR" dirty="0"/>
              <a:t> &amp; </a:t>
            </a:r>
            <a:r>
              <a:rPr lang="tr-TR" dirty="0" err="1"/>
              <a:t>Outliers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7803698" cy="1200329"/>
          </a:xfrm>
          <a:prstGeom prst="rect">
            <a:avLst/>
          </a:prstGeom>
          <a:noFill/>
        </p:spPr>
        <p:txBody>
          <a:bodyPr wrap="square" rtlCol="0">
            <a:spAutoFit/>
          </a:bodyPr>
          <a:lstStyle/>
          <a:p>
            <a:pPr algn="just"/>
            <a:r>
              <a:rPr lang="en-GB" sz="1400" dirty="0">
                <a:solidFill>
                  <a:schemeClr val="tx2"/>
                </a:solidFill>
                <a:latin typeface="Fira Sans Condensed" panose="020B0503050000020004" pitchFamily="34" charset="0"/>
              </a:rPr>
              <a:t>We've identified 2,219 duplicate entries, 388 highly similar rows (90% - &lt;100%), and 37 retweets. Identifying and addressing these duplicates is crucial to ensure the integrity of our analysis and insights</a:t>
            </a:r>
            <a:r>
              <a:rPr lang="tr-TR" sz="1400" dirty="0">
                <a:solidFill>
                  <a:schemeClr val="tx2"/>
                </a:solidFill>
                <a:latin typeface="Fira Sans Condensed" panose="020B0503050000020004" pitchFamily="34" charset="0"/>
              </a:rPr>
              <a:t>.</a:t>
            </a:r>
          </a:p>
          <a:p>
            <a:pPr algn="just"/>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sp>
        <p:nvSpPr>
          <p:cNvPr id="4" name="Google Shape;795;p32">
            <a:extLst>
              <a:ext uri="{FF2B5EF4-FFF2-40B4-BE49-F238E27FC236}">
                <a16:creationId xmlns:a16="http://schemas.microsoft.com/office/drawing/2014/main" id="{5753D485-604A-0292-19B0-14F86C756146}"/>
              </a:ext>
            </a:extLst>
          </p:cNvPr>
          <p:cNvSpPr/>
          <p:nvPr/>
        </p:nvSpPr>
        <p:spPr>
          <a:xfrm>
            <a:off x="5962552" y="2432122"/>
            <a:ext cx="1780857" cy="1729329"/>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algn="ctr"/>
            <a:endParaRPr lang="tr-TR" sz="1600" b="1" dirty="0">
              <a:solidFill>
                <a:schemeClr val="lt2"/>
              </a:solidFill>
              <a:latin typeface="Rajdhani"/>
              <a:cs typeface="Rajdhani"/>
            </a:endParaRPr>
          </a:p>
          <a:p>
            <a:pPr algn="ctr"/>
            <a:endParaRPr lang="tr-TR" sz="1600" b="1" dirty="0">
              <a:solidFill>
                <a:schemeClr val="lt2"/>
              </a:solidFill>
              <a:latin typeface="Rajdhani"/>
              <a:cs typeface="Rajdhani"/>
            </a:endParaRPr>
          </a:p>
          <a:p>
            <a:pPr algn="ctr"/>
            <a:r>
              <a:rPr lang="tr-TR" sz="1600" b="1" dirty="0">
                <a:solidFill>
                  <a:schemeClr val="lt2"/>
                </a:solidFill>
                <a:latin typeface="Rajdhani"/>
                <a:cs typeface="Rajdhani"/>
              </a:rPr>
              <a:t>388</a:t>
            </a:r>
            <a:r>
              <a:rPr lang="en-GB" sz="1600" b="1" dirty="0">
                <a:solidFill>
                  <a:schemeClr val="lt2"/>
                </a:solidFill>
                <a:latin typeface="Rajdhani"/>
                <a:cs typeface="Rajdhani"/>
              </a:rPr>
              <a:t> similar rows</a:t>
            </a:r>
            <a:endParaRPr lang="tr-TR" sz="1600" b="1" dirty="0">
              <a:solidFill>
                <a:schemeClr val="lt2"/>
              </a:solidFill>
              <a:latin typeface="Rajdhani"/>
              <a:cs typeface="Rajdhani"/>
            </a:endParaRPr>
          </a:p>
          <a:p>
            <a:pPr algn="ctr"/>
            <a:r>
              <a:rPr lang="en-GB" sz="1600" b="1" dirty="0">
                <a:solidFill>
                  <a:schemeClr val="lt2"/>
                </a:solidFill>
                <a:latin typeface="Rajdhani"/>
                <a:cs typeface="Rajdhani"/>
              </a:rPr>
              <a:t>(90% - &lt;100%)</a:t>
            </a:r>
          </a:p>
          <a:p>
            <a:pPr algn="ctr"/>
            <a:endParaRPr sz="1800" b="1" dirty="0">
              <a:solidFill>
                <a:schemeClr val="lt2"/>
              </a:solidFill>
              <a:latin typeface="Rajdhani"/>
              <a:cs typeface="Rajdhani"/>
            </a:endParaRPr>
          </a:p>
        </p:txBody>
      </p:sp>
      <p:sp>
        <p:nvSpPr>
          <p:cNvPr id="5" name="Google Shape;795;p32">
            <a:extLst>
              <a:ext uri="{FF2B5EF4-FFF2-40B4-BE49-F238E27FC236}">
                <a16:creationId xmlns:a16="http://schemas.microsoft.com/office/drawing/2014/main" id="{DA8C2E54-3708-D1B8-D7D6-29AC307B87D4}"/>
              </a:ext>
            </a:extLst>
          </p:cNvPr>
          <p:cNvSpPr/>
          <p:nvPr/>
        </p:nvSpPr>
        <p:spPr>
          <a:xfrm>
            <a:off x="4343692" y="3494566"/>
            <a:ext cx="1525477" cy="1520994"/>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algn="ctr"/>
            <a:r>
              <a:rPr lang="tr-TR" sz="1600" b="1" dirty="0">
                <a:solidFill>
                  <a:schemeClr val="lt2"/>
                </a:solidFill>
                <a:latin typeface="Rajdhani"/>
                <a:cs typeface="Rajdhani"/>
              </a:rPr>
              <a:t>2,219 </a:t>
            </a:r>
            <a:r>
              <a:rPr lang="tr-TR" sz="1600" b="1" dirty="0" err="1">
                <a:solidFill>
                  <a:schemeClr val="lt2"/>
                </a:solidFill>
                <a:latin typeface="Rajdhani"/>
                <a:cs typeface="Rajdhani"/>
              </a:rPr>
              <a:t>duplicates</a:t>
            </a:r>
            <a:endParaRPr sz="1600" b="1" dirty="0">
              <a:solidFill>
                <a:schemeClr val="lt2"/>
              </a:solidFill>
              <a:latin typeface="Rajdhani"/>
              <a:cs typeface="Rajdhani"/>
            </a:endParaRPr>
          </a:p>
        </p:txBody>
      </p:sp>
      <p:sp>
        <p:nvSpPr>
          <p:cNvPr id="9" name="Google Shape;795;p32">
            <a:extLst>
              <a:ext uri="{FF2B5EF4-FFF2-40B4-BE49-F238E27FC236}">
                <a16:creationId xmlns:a16="http://schemas.microsoft.com/office/drawing/2014/main" id="{F70AA450-4F26-047B-E807-B92C968F02F7}"/>
              </a:ext>
            </a:extLst>
          </p:cNvPr>
          <p:cNvSpPr/>
          <p:nvPr/>
        </p:nvSpPr>
        <p:spPr>
          <a:xfrm>
            <a:off x="7631274" y="3697455"/>
            <a:ext cx="1280161" cy="1267098"/>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algn="ctr"/>
            <a:endParaRPr lang="tr-TR" sz="1600" b="1" dirty="0">
              <a:solidFill>
                <a:schemeClr val="lt2"/>
              </a:solidFill>
              <a:latin typeface="Rajdhani"/>
              <a:cs typeface="Rajdhani"/>
            </a:endParaRPr>
          </a:p>
          <a:p>
            <a:pPr algn="ctr"/>
            <a:r>
              <a:rPr lang="tr-TR" sz="1600" b="1" dirty="0">
                <a:solidFill>
                  <a:schemeClr val="lt2"/>
                </a:solidFill>
                <a:latin typeface="Rajdhani"/>
                <a:cs typeface="Rajdhani"/>
              </a:rPr>
              <a:t>37</a:t>
            </a:r>
            <a:r>
              <a:rPr lang="en-GB" sz="1600" b="1" dirty="0">
                <a:solidFill>
                  <a:schemeClr val="lt2"/>
                </a:solidFill>
                <a:latin typeface="Rajdhani"/>
                <a:cs typeface="Rajdhani"/>
              </a:rPr>
              <a:t> </a:t>
            </a:r>
            <a:r>
              <a:rPr lang="tr-TR" sz="1600" b="1" dirty="0" err="1">
                <a:solidFill>
                  <a:schemeClr val="lt2"/>
                </a:solidFill>
                <a:latin typeface="Rajdhani"/>
                <a:cs typeface="Rajdhani"/>
              </a:rPr>
              <a:t>retweet</a:t>
            </a:r>
            <a:endParaRPr lang="en-GB" sz="1600" b="1" dirty="0">
              <a:solidFill>
                <a:schemeClr val="lt2"/>
              </a:solidFill>
              <a:latin typeface="Rajdhani"/>
              <a:cs typeface="Rajdhani"/>
            </a:endParaRPr>
          </a:p>
          <a:p>
            <a:pPr algn="ctr"/>
            <a:endParaRPr sz="1800" b="1" dirty="0">
              <a:solidFill>
                <a:schemeClr val="lt2"/>
              </a:solidFill>
              <a:latin typeface="Rajdhani"/>
              <a:cs typeface="Rajdhani"/>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92A7C55F-A213-C93B-8449-CC8C4A1F5A6E}"/>
              </a:ext>
            </a:extLst>
          </p:cNvPr>
          <p:cNvPicPr>
            <a:picLocks noChangeAspect="1"/>
          </p:cNvPicPr>
          <p:nvPr/>
        </p:nvPicPr>
        <p:blipFill>
          <a:blip r:embed="rId5">
            <a:lum bright="70000" contrast="-70000"/>
          </a:blip>
          <a:stretch>
            <a:fillRect/>
          </a:stretch>
        </p:blipFill>
        <p:spPr>
          <a:xfrm>
            <a:off x="8062384" y="4367233"/>
            <a:ext cx="417940" cy="417940"/>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1673C30C-A3CF-1C86-2A78-965FC88D5326}"/>
              </a:ext>
            </a:extLst>
          </p:cNvPr>
          <p:cNvPicPr>
            <a:picLocks noChangeAspect="1"/>
          </p:cNvPicPr>
          <p:nvPr/>
        </p:nvPicPr>
        <p:blipFill>
          <a:blip r:embed="rId6">
            <a:lum bright="70000" contrast="-70000"/>
          </a:blip>
          <a:stretch>
            <a:fillRect/>
          </a:stretch>
        </p:blipFill>
        <p:spPr>
          <a:xfrm>
            <a:off x="4840059" y="4307952"/>
            <a:ext cx="532742" cy="587725"/>
          </a:xfrm>
          <a:prstGeom prst="rect">
            <a:avLst/>
          </a:prstGeom>
        </p:spPr>
      </p:pic>
      <p:pic>
        <p:nvPicPr>
          <p:cNvPr id="12" name="Picture 11" descr="A black background with a black square">
            <a:extLst>
              <a:ext uri="{FF2B5EF4-FFF2-40B4-BE49-F238E27FC236}">
                <a16:creationId xmlns:a16="http://schemas.microsoft.com/office/drawing/2014/main" id="{12487DAE-96E5-99BC-E03E-B3D5B75EB25E}"/>
              </a:ext>
            </a:extLst>
          </p:cNvPr>
          <p:cNvPicPr>
            <a:picLocks noChangeAspect="1"/>
          </p:cNvPicPr>
          <p:nvPr/>
        </p:nvPicPr>
        <p:blipFill>
          <a:blip r:embed="rId7">
            <a:lum bright="70000" contrast="-70000"/>
          </a:blip>
          <a:stretch>
            <a:fillRect/>
          </a:stretch>
        </p:blipFill>
        <p:spPr>
          <a:xfrm>
            <a:off x="6648366" y="3566360"/>
            <a:ext cx="520588" cy="520588"/>
          </a:xfrm>
          <a:prstGeom prst="rect">
            <a:avLst/>
          </a:prstGeom>
        </p:spPr>
      </p:pic>
      <p:pic>
        <p:nvPicPr>
          <p:cNvPr id="6" name="Graphic 5" descr="Streetcar with solid fill">
            <a:extLst>
              <a:ext uri="{FF2B5EF4-FFF2-40B4-BE49-F238E27FC236}">
                <a16:creationId xmlns:a16="http://schemas.microsoft.com/office/drawing/2014/main" id="{527031A0-1B09-C8BD-8525-25772F4261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7" y="2103875"/>
            <a:ext cx="356615" cy="356615"/>
          </a:xfrm>
          <a:prstGeom prst="rect">
            <a:avLst/>
          </a:prstGeom>
        </p:spPr>
      </p:pic>
      <p:sp>
        <p:nvSpPr>
          <p:cNvPr id="7" name="TextBox 6">
            <a:extLst>
              <a:ext uri="{FF2B5EF4-FFF2-40B4-BE49-F238E27FC236}">
                <a16:creationId xmlns:a16="http://schemas.microsoft.com/office/drawing/2014/main" id="{006CBD47-73BE-443F-67E1-D08174C89366}"/>
              </a:ext>
            </a:extLst>
          </p:cNvPr>
          <p:cNvSpPr txBox="1"/>
          <p:nvPr/>
        </p:nvSpPr>
        <p:spPr>
          <a:xfrm>
            <a:off x="720100" y="2091158"/>
            <a:ext cx="7803698" cy="523220"/>
          </a:xfrm>
          <a:prstGeom prst="rect">
            <a:avLst/>
          </a:prstGeom>
          <a:noFill/>
        </p:spPr>
        <p:txBody>
          <a:bodyPr wrap="square" rtlCol="0">
            <a:spAutoFit/>
          </a:bodyPr>
          <a:lstStyle/>
          <a:p>
            <a:r>
              <a:rPr lang="en-GB" sz="1400" dirty="0">
                <a:solidFill>
                  <a:schemeClr val="tx2"/>
                </a:solidFill>
                <a:latin typeface="Fira Sans Condensed" panose="020B0503050000020004" pitchFamily="34" charset="0"/>
              </a:rPr>
              <a:t>The box plot highlights 11 outliers in text length within our dataset, with a maximum value of 400.</a:t>
            </a:r>
            <a:endParaRPr lang="en-US" sz="1600" dirty="0">
              <a:solidFill>
                <a:schemeClr val="accent4"/>
              </a:solidFill>
              <a:latin typeface="Fira Sans Condensed" panose="020B0503050000020004" pitchFamily="34" charset="0"/>
            </a:endParaRPr>
          </a:p>
          <a:p>
            <a:endParaRPr lang="en-GB" dirty="0"/>
          </a:p>
        </p:txBody>
      </p:sp>
      <p:pic>
        <p:nvPicPr>
          <p:cNvPr id="8" name="Picture 7" descr="A diagram of text length">
            <a:extLst>
              <a:ext uri="{FF2B5EF4-FFF2-40B4-BE49-F238E27FC236}">
                <a16:creationId xmlns:a16="http://schemas.microsoft.com/office/drawing/2014/main" id="{8165B283-EFA8-1B23-BD13-903953A12F67}"/>
              </a:ext>
            </a:extLst>
          </p:cNvPr>
          <p:cNvPicPr>
            <a:picLocks noChangeAspect="1"/>
          </p:cNvPicPr>
          <p:nvPr/>
        </p:nvPicPr>
        <p:blipFill>
          <a:blip r:embed="rId8"/>
          <a:stretch>
            <a:fillRect/>
          </a:stretch>
        </p:blipFill>
        <p:spPr>
          <a:xfrm>
            <a:off x="513434" y="2465825"/>
            <a:ext cx="3005304" cy="2592075"/>
          </a:xfrm>
          <a:prstGeom prst="rect">
            <a:avLst/>
          </a:prstGeom>
          <a:effectLst>
            <a:softEdge rad="63500"/>
          </a:effectLst>
        </p:spPr>
      </p:pic>
      <p:sp>
        <p:nvSpPr>
          <p:cNvPr id="13" name="Google Shape;795;p32">
            <a:extLst>
              <a:ext uri="{FF2B5EF4-FFF2-40B4-BE49-F238E27FC236}">
                <a16:creationId xmlns:a16="http://schemas.microsoft.com/office/drawing/2014/main" id="{3B3F1C35-2E0F-FA31-E499-E8F9DF49E536}"/>
              </a:ext>
            </a:extLst>
          </p:cNvPr>
          <p:cNvSpPr/>
          <p:nvPr/>
        </p:nvSpPr>
        <p:spPr>
          <a:xfrm>
            <a:off x="3309501" y="2494764"/>
            <a:ext cx="1280161" cy="1267098"/>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algn="ctr"/>
            <a:endParaRPr lang="tr-TR" sz="1600" b="1" dirty="0">
              <a:solidFill>
                <a:schemeClr val="lt2"/>
              </a:solidFill>
              <a:latin typeface="Rajdhani"/>
              <a:cs typeface="Rajdhani"/>
            </a:endParaRPr>
          </a:p>
          <a:p>
            <a:pPr algn="ctr"/>
            <a:r>
              <a:rPr lang="tr-TR" sz="1600" b="1" dirty="0">
                <a:solidFill>
                  <a:schemeClr val="lt2"/>
                </a:solidFill>
                <a:latin typeface="Rajdhani"/>
                <a:cs typeface="Rajdhani"/>
              </a:rPr>
              <a:t>11</a:t>
            </a:r>
            <a:r>
              <a:rPr lang="en-GB" sz="1600" b="1" dirty="0">
                <a:solidFill>
                  <a:schemeClr val="lt2"/>
                </a:solidFill>
                <a:latin typeface="Rajdhani"/>
                <a:cs typeface="Rajdhani"/>
              </a:rPr>
              <a:t> </a:t>
            </a:r>
            <a:r>
              <a:rPr lang="tr-TR" sz="1600" b="1" dirty="0" err="1">
                <a:solidFill>
                  <a:schemeClr val="lt2"/>
                </a:solidFill>
                <a:latin typeface="Rajdhani"/>
                <a:cs typeface="Rajdhani"/>
              </a:rPr>
              <a:t>outliers</a:t>
            </a:r>
            <a:r>
              <a:rPr lang="tr-TR" sz="1600" b="1" dirty="0">
                <a:solidFill>
                  <a:schemeClr val="lt2"/>
                </a:solidFill>
                <a:latin typeface="Rajdhani"/>
                <a:cs typeface="Rajdhani"/>
              </a:rPr>
              <a:t> in </a:t>
            </a:r>
            <a:r>
              <a:rPr lang="tr-TR" sz="1600" b="1" dirty="0" err="1">
                <a:solidFill>
                  <a:schemeClr val="lt2"/>
                </a:solidFill>
                <a:latin typeface="Rajdhani"/>
                <a:cs typeface="Rajdhani"/>
              </a:rPr>
              <a:t>text</a:t>
            </a:r>
            <a:r>
              <a:rPr lang="tr-TR" sz="1600" b="1" dirty="0">
                <a:solidFill>
                  <a:schemeClr val="lt2"/>
                </a:solidFill>
                <a:latin typeface="Rajdhani"/>
                <a:cs typeface="Rajdhani"/>
              </a:rPr>
              <a:t> </a:t>
            </a:r>
            <a:r>
              <a:rPr lang="tr-TR" sz="1600" b="1" dirty="0" err="1">
                <a:solidFill>
                  <a:schemeClr val="lt2"/>
                </a:solidFill>
                <a:latin typeface="Rajdhani"/>
                <a:cs typeface="Rajdhani"/>
              </a:rPr>
              <a:t>length</a:t>
            </a:r>
            <a:endParaRPr lang="en-GB" sz="1600" b="1" dirty="0">
              <a:solidFill>
                <a:schemeClr val="lt2"/>
              </a:solidFill>
              <a:latin typeface="Rajdhani"/>
              <a:cs typeface="Rajdhani"/>
            </a:endParaRPr>
          </a:p>
          <a:p>
            <a:pPr algn="ctr"/>
            <a:endParaRPr sz="1800" b="1" dirty="0">
              <a:solidFill>
                <a:schemeClr val="lt2"/>
              </a:solidFill>
              <a:latin typeface="Rajdhani"/>
              <a:cs typeface="Rajdhani"/>
            </a:endParaRPr>
          </a:p>
        </p:txBody>
      </p:sp>
    </p:spTree>
    <p:extLst>
      <p:ext uri="{BB962C8B-B14F-4D97-AF65-F5344CB8AC3E}">
        <p14:creationId xmlns:p14="http://schemas.microsoft.com/office/powerpoint/2010/main" val="404925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solidFill>
                  <a:schemeClr val="bg2"/>
                </a:solidFill>
              </a:rPr>
              <a:t>Data </a:t>
            </a:r>
            <a:r>
              <a:rPr lang="tr-TR" dirty="0" err="1">
                <a:solidFill>
                  <a:schemeClr val="bg2"/>
                </a:solidFill>
              </a:rPr>
              <a:t>Preparation</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97070"/>
            <a:ext cx="7965072" cy="769441"/>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entire dataset utilized, without limiting the analysis to a specific time range, region, or subset, in order to comprehensively explore all available data.</a:t>
            </a:r>
          </a:p>
          <a:p>
            <a:pPr algn="just"/>
            <a:endParaRPr lang="en-US" sz="1600" dirty="0">
              <a:solidFill>
                <a:schemeClr val="accent4"/>
              </a:solidFill>
              <a:latin typeface="Fira Sans Condensed" panose="020B0503050000020004" pitchFamily="34" charset="0"/>
            </a:endParaRPr>
          </a:p>
        </p:txBody>
      </p:sp>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2341821"/>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310140"/>
            <a:ext cx="7965072" cy="523220"/>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Our team is currently in the evaluation stage regarding the potential use of the Twitter API to acquire additional datasets</a:t>
            </a:r>
            <a:r>
              <a:rPr lang="tr-TR" dirty="0">
                <a:solidFill>
                  <a:schemeClr val="tx2"/>
                </a:solidFill>
                <a:latin typeface="Fira Sans Condensed" panose="020B0503050000020004" pitchFamily="34" charset="0"/>
              </a:rPr>
              <a:t>.</a:t>
            </a:r>
            <a:endParaRPr lang="en-US" dirty="0">
              <a:solidFill>
                <a:schemeClr val="tx2"/>
              </a:solidFill>
              <a:latin typeface="Fira Sans Condensed" panose="020B0503050000020004" pitchFamily="34" charset="0"/>
            </a:endParaRPr>
          </a:p>
        </p:txBody>
      </p:sp>
    </p:spTree>
    <p:extLst>
      <p:ext uri="{BB962C8B-B14F-4D97-AF65-F5344CB8AC3E}">
        <p14:creationId xmlns:p14="http://schemas.microsoft.com/office/powerpoint/2010/main" val="227724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en-GB" dirty="0"/>
              <a:t>ETL Process Enhancements at a Glance</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graphicFrame>
        <p:nvGraphicFramePr>
          <p:cNvPr id="4" name="Table 3">
            <a:extLst>
              <a:ext uri="{FF2B5EF4-FFF2-40B4-BE49-F238E27FC236}">
                <a16:creationId xmlns:a16="http://schemas.microsoft.com/office/drawing/2014/main" id="{B155D49F-B011-0F61-7375-38B91F683EEA}"/>
              </a:ext>
            </a:extLst>
          </p:cNvPr>
          <p:cNvGraphicFramePr>
            <a:graphicFrameLocks noGrp="1"/>
          </p:cNvGraphicFramePr>
          <p:nvPr>
            <p:extLst>
              <p:ext uri="{D42A27DB-BD31-4B8C-83A1-F6EECF244321}">
                <p14:modId xmlns:p14="http://schemas.microsoft.com/office/powerpoint/2010/main" val="4117404722"/>
              </p:ext>
            </p:extLst>
          </p:nvPr>
        </p:nvGraphicFramePr>
        <p:xfrm>
          <a:off x="797442" y="1197935"/>
          <a:ext cx="7549116" cy="2901163"/>
        </p:xfrm>
        <a:graphic>
          <a:graphicData uri="http://schemas.openxmlformats.org/drawingml/2006/table">
            <a:tbl>
              <a:tblPr firstRow="1" bandRow="1">
                <a:tableStyleId>{21265F9A-B8D9-4407-A71D-73468D169408}</a:tableStyleId>
              </a:tblPr>
              <a:tblGrid>
                <a:gridCol w="2516372">
                  <a:extLst>
                    <a:ext uri="{9D8B030D-6E8A-4147-A177-3AD203B41FA5}">
                      <a16:colId xmlns:a16="http://schemas.microsoft.com/office/drawing/2014/main" val="368523159"/>
                    </a:ext>
                  </a:extLst>
                </a:gridCol>
                <a:gridCol w="2516372">
                  <a:extLst>
                    <a:ext uri="{9D8B030D-6E8A-4147-A177-3AD203B41FA5}">
                      <a16:colId xmlns:a16="http://schemas.microsoft.com/office/drawing/2014/main" val="3845526133"/>
                    </a:ext>
                  </a:extLst>
                </a:gridCol>
                <a:gridCol w="2516372">
                  <a:extLst>
                    <a:ext uri="{9D8B030D-6E8A-4147-A177-3AD203B41FA5}">
                      <a16:colId xmlns:a16="http://schemas.microsoft.com/office/drawing/2014/main" val="3433500211"/>
                    </a:ext>
                  </a:extLst>
                </a:gridCol>
              </a:tblGrid>
              <a:tr h="508237">
                <a:tc>
                  <a:txBody>
                    <a:bodyPr/>
                    <a:lstStyle/>
                    <a:p>
                      <a:pPr algn="ctr"/>
                      <a:r>
                        <a:rPr lang="tr-TR" sz="1600" b="1" dirty="0" err="1">
                          <a:solidFill>
                            <a:schemeClr val="tx2"/>
                          </a:solidFill>
                          <a:latin typeface="Rajdhani" panose="020B0604020202020204" charset="-94"/>
                          <a:cs typeface="Rajdhani" panose="020B0604020202020204" charset="-94"/>
                        </a:rPr>
                        <a:t>Findings</a:t>
                      </a:r>
                      <a:r>
                        <a:rPr lang="tr-TR" sz="1600" b="1" dirty="0">
                          <a:solidFill>
                            <a:schemeClr val="tx2"/>
                          </a:solidFill>
                          <a:latin typeface="Rajdhani" panose="020B0604020202020204" charset="-94"/>
                          <a:cs typeface="Rajdhani" panose="020B0604020202020204" charset="-94"/>
                        </a:rPr>
                        <a:t>/</a:t>
                      </a:r>
                      <a:r>
                        <a:rPr lang="tr-TR" sz="1600" b="1" dirty="0" err="1">
                          <a:solidFill>
                            <a:schemeClr val="tx2"/>
                          </a:solidFill>
                          <a:latin typeface="Rajdhani" panose="020B0604020202020204" charset="-94"/>
                          <a:cs typeface="Rajdhani" panose="020B0604020202020204" charset="-94"/>
                        </a:rPr>
                        <a:t>Problems</a:t>
                      </a:r>
                      <a:endParaRPr lang="en-GB" sz="1600" b="1" dirty="0">
                        <a:solidFill>
                          <a:schemeClr val="tx2"/>
                        </a:solidFill>
                        <a:latin typeface="Rajdhani" panose="020B0604020202020204" charset="-94"/>
                        <a:cs typeface="Rajdhani" panose="020B0604020202020204" charset="-94"/>
                      </a:endParaRPr>
                    </a:p>
                  </a:txBody>
                  <a:tcPr/>
                </a:tc>
                <a:tc>
                  <a:txBody>
                    <a:bodyPr/>
                    <a:lstStyle/>
                    <a:p>
                      <a:pPr algn="ctr"/>
                      <a:r>
                        <a:rPr lang="tr-TR" sz="1600" b="1" dirty="0" err="1">
                          <a:solidFill>
                            <a:schemeClr val="tx2"/>
                          </a:solidFill>
                          <a:latin typeface="Rajdhani" panose="020B0604020202020204" charset="-94"/>
                          <a:cs typeface="Rajdhani" panose="020B0604020202020204" charset="-94"/>
                        </a:rPr>
                        <a:t>Decision</a:t>
                      </a:r>
                      <a:endParaRPr lang="en-GB" sz="1600" b="1" dirty="0">
                        <a:solidFill>
                          <a:schemeClr val="tx2"/>
                        </a:solidFill>
                        <a:latin typeface="Rajdhani" panose="020B0604020202020204" charset="-94"/>
                        <a:cs typeface="Rajdhani" panose="020B0604020202020204" charset="-94"/>
                      </a:endParaRPr>
                    </a:p>
                  </a:txBody>
                  <a:tcPr/>
                </a:tc>
                <a:tc>
                  <a:txBody>
                    <a:bodyPr/>
                    <a:lstStyle/>
                    <a:p>
                      <a:pPr algn="ctr"/>
                      <a:r>
                        <a:rPr lang="tr-TR" sz="1600" b="1" dirty="0" err="1">
                          <a:solidFill>
                            <a:schemeClr val="tx2"/>
                          </a:solidFill>
                          <a:latin typeface="Rajdhani" panose="020B0604020202020204" charset="-94"/>
                          <a:cs typeface="Rajdhani" panose="020B0604020202020204" charset="-94"/>
                        </a:rPr>
                        <a:t>Impact</a:t>
                      </a:r>
                      <a:endParaRPr lang="en-GB" sz="1600" b="1" dirty="0">
                        <a:solidFill>
                          <a:schemeClr val="tx2"/>
                        </a:solidFill>
                        <a:latin typeface="Rajdhani" panose="020B0604020202020204" charset="-94"/>
                        <a:cs typeface="Rajdhani" panose="020B0604020202020204" charset="-94"/>
                      </a:endParaRPr>
                    </a:p>
                  </a:txBody>
                  <a:tcPr/>
                </a:tc>
                <a:extLst>
                  <a:ext uri="{0D108BD9-81ED-4DB2-BD59-A6C34878D82A}">
                    <a16:rowId xmlns:a16="http://schemas.microsoft.com/office/drawing/2014/main" val="1530907482"/>
                  </a:ext>
                </a:extLst>
              </a:tr>
              <a:tr h="419223">
                <a:tc>
                  <a:txBody>
                    <a:bodyPr/>
                    <a:lstStyle/>
                    <a:p>
                      <a:pPr marR="0" algn="l" rtl="0">
                        <a:lnSpc>
                          <a:spcPct val="100000"/>
                        </a:lnSpc>
                        <a:spcBef>
                          <a:spcPts val="0"/>
                        </a:spcBef>
                        <a:spcAft>
                          <a:spcPts val="0"/>
                        </a:spcAft>
                        <a:buClr>
                          <a:srgbClr val="000000"/>
                        </a:buClr>
                        <a:buFont typeface="Arial"/>
                      </a:pPr>
                      <a:r>
                        <a:rPr lang="tr-TR" sz="1400" b="0" i="0" u="none" strike="noStrike" cap="none" dirty="0" err="1">
                          <a:solidFill>
                            <a:schemeClr val="tx2"/>
                          </a:solidFill>
                          <a:latin typeface="Fira Sans Condensed" panose="020B0503050000020004" pitchFamily="34" charset="0"/>
                          <a:cs typeface="Arial"/>
                          <a:sym typeface="Arial"/>
                        </a:rPr>
                        <a:t>Unreadable</a:t>
                      </a:r>
                      <a:r>
                        <a:rPr lang="tr-TR" sz="1400" b="0" i="0" u="none" strike="noStrike" cap="none" dirty="0">
                          <a:solidFill>
                            <a:schemeClr val="tx2"/>
                          </a:solidFill>
                          <a:latin typeface="Fira Sans Condensed" panose="020B0503050000020004" pitchFamily="34" charset="0"/>
                          <a:cs typeface="Arial"/>
                          <a:sym typeface="Arial"/>
                        </a:rPr>
                        <a:t> </a:t>
                      </a:r>
                      <a:r>
                        <a:rPr lang="tr-TR" sz="1400" b="0" i="0" u="none" strike="noStrike" cap="none" dirty="0" err="1">
                          <a:solidFill>
                            <a:schemeClr val="tx2"/>
                          </a:solidFill>
                          <a:latin typeface="Fira Sans Condensed" panose="020B0503050000020004" pitchFamily="34" charset="0"/>
                          <a:cs typeface="Arial"/>
                          <a:sym typeface="Arial"/>
                        </a:rPr>
                        <a:t>Column</a:t>
                      </a:r>
                      <a:r>
                        <a:rPr lang="tr-TR" sz="1400" b="0" i="0" u="none" strike="noStrike" cap="none" dirty="0">
                          <a:solidFill>
                            <a:schemeClr val="tx2"/>
                          </a:solidFill>
                          <a:latin typeface="Fira Sans Condensed" panose="020B0503050000020004" pitchFamily="34" charset="0"/>
                          <a:cs typeface="Arial"/>
                          <a:sym typeface="Arial"/>
                        </a:rPr>
                        <a:t> </a:t>
                      </a:r>
                      <a:r>
                        <a:rPr lang="tr-TR" sz="1400" b="0" i="0" u="none" strike="noStrike" cap="none" dirty="0" err="1">
                          <a:solidFill>
                            <a:schemeClr val="tx2"/>
                          </a:solidFill>
                          <a:latin typeface="Fira Sans Condensed" panose="020B0503050000020004" pitchFamily="34" charset="0"/>
                          <a:cs typeface="Arial"/>
                          <a:sym typeface="Arial"/>
                        </a:rPr>
                        <a:t>Names</a:t>
                      </a:r>
                      <a:endParaRPr lang="en-GB" sz="14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Shorten and Standardize</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Improved Data Clarity</a:t>
                      </a:r>
                    </a:p>
                  </a:txBody>
                  <a:tcPr/>
                </a:tc>
                <a:extLst>
                  <a:ext uri="{0D108BD9-81ED-4DB2-BD59-A6C34878D82A}">
                    <a16:rowId xmlns:a16="http://schemas.microsoft.com/office/drawing/2014/main" val="489995544"/>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Data Types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Fixed Data Types</a:t>
                      </a:r>
                      <a:endParaRPr lang="en-GB" sz="14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Enhanced Data Consistency</a:t>
                      </a:r>
                      <a:endParaRPr lang="en-GB" sz="1400" b="0" i="0" u="none" strike="noStrike" cap="none" dirty="0">
                        <a:solidFill>
                          <a:schemeClr val="tx2"/>
                        </a:solidFill>
                        <a:latin typeface="Fira Sans Condensed" panose="020B0503050000020004" pitchFamily="34" charset="0"/>
                        <a:cs typeface="Arial"/>
                        <a:sym typeface="Arial"/>
                      </a:endParaRPr>
                    </a:p>
                  </a:txBody>
                  <a:tcPr/>
                </a:tc>
                <a:extLst>
                  <a:ext uri="{0D108BD9-81ED-4DB2-BD59-A6C34878D82A}">
                    <a16:rowId xmlns:a16="http://schemas.microsoft.com/office/drawing/2014/main" val="906243818"/>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Redundant Time Information</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Remove Second and Millisecond Information</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Reduced Data Volume and Improved Data Quality</a:t>
                      </a:r>
                    </a:p>
                  </a:txBody>
                  <a:tcPr/>
                </a:tc>
                <a:extLst>
                  <a:ext uri="{0D108BD9-81ED-4DB2-BD59-A6C34878D82A}">
                    <a16:rowId xmlns:a16="http://schemas.microsoft.com/office/drawing/2014/main" val="1573489300"/>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Singleton and Junk Columns </a:t>
                      </a:r>
                    </a:p>
                  </a:txBody>
                  <a:tcPr/>
                </a:tc>
                <a:tc>
                  <a:txBody>
                    <a:bodyPr/>
                    <a:lstStyle/>
                    <a:p>
                      <a:r>
                        <a:rPr lang="en-GB" sz="1400" b="0" i="0" u="none" strike="noStrike" cap="none" dirty="0">
                          <a:solidFill>
                            <a:schemeClr val="tx2"/>
                          </a:solidFill>
                          <a:latin typeface="Fira Sans Condensed" panose="020B0503050000020004" pitchFamily="34" charset="0"/>
                          <a:cs typeface="Arial"/>
                          <a:sym typeface="Arial"/>
                        </a:rPr>
                        <a:t>Removed 14 Columns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Simplified Data Structure and Reduced Data Redundancy</a:t>
                      </a:r>
                    </a:p>
                  </a:txBody>
                  <a:tcPr/>
                </a:tc>
                <a:extLst>
                  <a:ext uri="{0D108BD9-81ED-4DB2-BD59-A6C34878D82A}">
                    <a16:rowId xmlns:a16="http://schemas.microsoft.com/office/drawing/2014/main" val="2103215082"/>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Duplicate Rows Based on Text Column</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Removed 2</a:t>
                      </a:r>
                      <a:r>
                        <a:rPr lang="tr-TR" sz="1400" b="0" i="0" u="none" strike="noStrike" cap="none" dirty="0">
                          <a:solidFill>
                            <a:schemeClr val="tx2"/>
                          </a:solidFill>
                          <a:latin typeface="Fira Sans Condensed" panose="020B0503050000020004" pitchFamily="34" charset="0"/>
                          <a:ea typeface="Arial"/>
                          <a:cs typeface="Arial"/>
                          <a:sym typeface="Arial"/>
                        </a:rPr>
                        <a:t>,</a:t>
                      </a:r>
                      <a:r>
                        <a:rPr lang="en-GB" sz="1400" b="0" i="0" u="none" strike="noStrike" cap="none" dirty="0">
                          <a:solidFill>
                            <a:schemeClr val="tx2"/>
                          </a:solidFill>
                          <a:latin typeface="Fira Sans Condensed" panose="020B0503050000020004" pitchFamily="34" charset="0"/>
                          <a:ea typeface="Arial"/>
                          <a:cs typeface="Arial"/>
                          <a:sym typeface="Arial"/>
                        </a:rPr>
                        <a:t>219 Rows</a:t>
                      </a:r>
                      <a:endParaRPr lang="en-GB" sz="14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Enhanced Data Relevance for Maintenance Improvements</a:t>
                      </a:r>
                      <a:endParaRPr lang="en-GB" sz="1400" b="0" i="0" u="none" strike="noStrike" cap="none" dirty="0">
                        <a:solidFill>
                          <a:schemeClr val="tx2"/>
                        </a:solidFill>
                        <a:latin typeface="Fira Sans Condensed" panose="020B0503050000020004" pitchFamily="34" charset="0"/>
                        <a:cs typeface="Arial"/>
                        <a:sym typeface="Arial"/>
                      </a:endParaRPr>
                    </a:p>
                  </a:txBody>
                  <a:tcPr/>
                </a:tc>
                <a:extLst>
                  <a:ext uri="{0D108BD9-81ED-4DB2-BD59-A6C34878D82A}">
                    <a16:rowId xmlns:a16="http://schemas.microsoft.com/office/drawing/2014/main" val="2977977560"/>
                  </a:ext>
                </a:extLst>
              </a:tr>
            </a:tbl>
          </a:graphicData>
        </a:graphic>
      </p:graphicFrame>
    </p:spTree>
    <p:extLst>
      <p:ext uri="{BB962C8B-B14F-4D97-AF65-F5344CB8AC3E}">
        <p14:creationId xmlns:p14="http://schemas.microsoft.com/office/powerpoint/2010/main" val="2022836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en-GB" dirty="0"/>
              <a:t>ETL Process Enhancements at a Glance</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graphicFrame>
        <p:nvGraphicFramePr>
          <p:cNvPr id="4" name="Table 3">
            <a:extLst>
              <a:ext uri="{FF2B5EF4-FFF2-40B4-BE49-F238E27FC236}">
                <a16:creationId xmlns:a16="http://schemas.microsoft.com/office/drawing/2014/main" id="{B155D49F-B011-0F61-7375-38B91F683EEA}"/>
              </a:ext>
            </a:extLst>
          </p:cNvPr>
          <p:cNvGraphicFramePr>
            <a:graphicFrameLocks noGrp="1"/>
          </p:cNvGraphicFramePr>
          <p:nvPr>
            <p:extLst>
              <p:ext uri="{D42A27DB-BD31-4B8C-83A1-F6EECF244321}">
                <p14:modId xmlns:p14="http://schemas.microsoft.com/office/powerpoint/2010/main" val="2687195454"/>
              </p:ext>
            </p:extLst>
          </p:nvPr>
        </p:nvGraphicFramePr>
        <p:xfrm>
          <a:off x="797442" y="1197935"/>
          <a:ext cx="7549116" cy="3000100"/>
        </p:xfrm>
        <a:graphic>
          <a:graphicData uri="http://schemas.openxmlformats.org/drawingml/2006/table">
            <a:tbl>
              <a:tblPr firstRow="1" bandRow="1">
                <a:tableStyleId>{21265F9A-B8D9-4407-A71D-73468D169408}</a:tableStyleId>
              </a:tblPr>
              <a:tblGrid>
                <a:gridCol w="2516372">
                  <a:extLst>
                    <a:ext uri="{9D8B030D-6E8A-4147-A177-3AD203B41FA5}">
                      <a16:colId xmlns:a16="http://schemas.microsoft.com/office/drawing/2014/main" val="368523159"/>
                    </a:ext>
                  </a:extLst>
                </a:gridCol>
                <a:gridCol w="2516372">
                  <a:extLst>
                    <a:ext uri="{9D8B030D-6E8A-4147-A177-3AD203B41FA5}">
                      <a16:colId xmlns:a16="http://schemas.microsoft.com/office/drawing/2014/main" val="3845526133"/>
                    </a:ext>
                  </a:extLst>
                </a:gridCol>
                <a:gridCol w="2516372">
                  <a:extLst>
                    <a:ext uri="{9D8B030D-6E8A-4147-A177-3AD203B41FA5}">
                      <a16:colId xmlns:a16="http://schemas.microsoft.com/office/drawing/2014/main" val="3433500211"/>
                    </a:ext>
                  </a:extLst>
                </a:gridCol>
              </a:tblGrid>
              <a:tr h="508237">
                <a:tc>
                  <a:txBody>
                    <a:bodyPr/>
                    <a:lstStyle/>
                    <a:p>
                      <a:pPr algn="ctr"/>
                      <a:r>
                        <a:rPr lang="tr-TR" sz="1600" b="1" dirty="0" err="1">
                          <a:solidFill>
                            <a:schemeClr val="tx2"/>
                          </a:solidFill>
                          <a:latin typeface="Rajdhani" panose="020B0604020202020204" charset="-94"/>
                          <a:cs typeface="Rajdhani" panose="020B0604020202020204" charset="-94"/>
                        </a:rPr>
                        <a:t>Findings</a:t>
                      </a:r>
                      <a:r>
                        <a:rPr lang="tr-TR" sz="1600" b="1" dirty="0">
                          <a:solidFill>
                            <a:schemeClr val="tx2"/>
                          </a:solidFill>
                          <a:latin typeface="Rajdhani" panose="020B0604020202020204" charset="-94"/>
                          <a:cs typeface="Rajdhani" panose="020B0604020202020204" charset="-94"/>
                        </a:rPr>
                        <a:t>/</a:t>
                      </a:r>
                      <a:r>
                        <a:rPr lang="tr-TR" sz="1600" b="1" dirty="0" err="1">
                          <a:solidFill>
                            <a:schemeClr val="tx2"/>
                          </a:solidFill>
                          <a:latin typeface="Rajdhani" panose="020B0604020202020204" charset="-94"/>
                          <a:cs typeface="Rajdhani" panose="020B0604020202020204" charset="-94"/>
                        </a:rPr>
                        <a:t>Problems</a:t>
                      </a:r>
                      <a:endParaRPr lang="en-GB" sz="1600" b="1" dirty="0">
                        <a:solidFill>
                          <a:schemeClr val="tx2"/>
                        </a:solidFill>
                        <a:latin typeface="Rajdhani" panose="020B0604020202020204" charset="-94"/>
                        <a:cs typeface="Rajdhani" panose="020B0604020202020204" charset="-94"/>
                      </a:endParaRPr>
                    </a:p>
                  </a:txBody>
                  <a:tcPr/>
                </a:tc>
                <a:tc>
                  <a:txBody>
                    <a:bodyPr/>
                    <a:lstStyle/>
                    <a:p>
                      <a:pPr algn="ctr"/>
                      <a:r>
                        <a:rPr lang="tr-TR" sz="1600" b="1" dirty="0" err="1">
                          <a:solidFill>
                            <a:schemeClr val="tx2"/>
                          </a:solidFill>
                          <a:latin typeface="Rajdhani" panose="020B0604020202020204" charset="-94"/>
                          <a:cs typeface="Rajdhani" panose="020B0604020202020204" charset="-94"/>
                        </a:rPr>
                        <a:t>Decision</a:t>
                      </a:r>
                      <a:endParaRPr lang="en-GB" sz="1600" b="1" dirty="0">
                        <a:solidFill>
                          <a:schemeClr val="tx2"/>
                        </a:solidFill>
                        <a:latin typeface="Rajdhani" panose="020B0604020202020204" charset="-94"/>
                        <a:cs typeface="Rajdhani" panose="020B0604020202020204" charset="-94"/>
                      </a:endParaRPr>
                    </a:p>
                  </a:txBody>
                  <a:tcPr/>
                </a:tc>
                <a:tc>
                  <a:txBody>
                    <a:bodyPr/>
                    <a:lstStyle/>
                    <a:p>
                      <a:pPr algn="ctr"/>
                      <a:r>
                        <a:rPr lang="tr-TR" sz="1600" b="1" dirty="0" err="1">
                          <a:solidFill>
                            <a:schemeClr val="tx2"/>
                          </a:solidFill>
                          <a:latin typeface="Rajdhani" panose="020B0604020202020204" charset="-94"/>
                          <a:cs typeface="Rajdhani" panose="020B0604020202020204" charset="-94"/>
                        </a:rPr>
                        <a:t>Impact</a:t>
                      </a:r>
                      <a:endParaRPr lang="en-GB" sz="1600" b="1" dirty="0">
                        <a:solidFill>
                          <a:schemeClr val="tx2"/>
                        </a:solidFill>
                        <a:latin typeface="Rajdhani" panose="020B0604020202020204" charset="-94"/>
                        <a:cs typeface="Rajdhani" panose="020B0604020202020204" charset="-94"/>
                      </a:endParaRPr>
                    </a:p>
                  </a:txBody>
                  <a:tcPr/>
                </a:tc>
                <a:extLst>
                  <a:ext uri="{0D108BD9-81ED-4DB2-BD59-A6C34878D82A}">
                    <a16:rowId xmlns:a16="http://schemas.microsoft.com/office/drawing/2014/main" val="1530907482"/>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Similar Rows (&gt;90%, &lt;100%) </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bg2"/>
                          </a:solidFill>
                          <a:latin typeface="Fira Sans Condensed" panose="020B0503050000020004" pitchFamily="34" charset="0"/>
                          <a:cs typeface="Arial"/>
                          <a:sym typeface="Arial"/>
                        </a:rPr>
                        <a:t>Removed</a:t>
                      </a:r>
                      <a:r>
                        <a:rPr lang="tr-TR" sz="1400" b="0" i="0" u="none" strike="noStrike" cap="none" dirty="0">
                          <a:solidFill>
                            <a:schemeClr val="bg2"/>
                          </a:solidFill>
                          <a:latin typeface="Fira Sans Condensed" panose="020B0503050000020004" pitchFamily="34" charset="0"/>
                          <a:cs typeface="Arial"/>
                          <a:sym typeface="Arial"/>
                        </a:rPr>
                        <a:t> </a:t>
                      </a:r>
                      <a:r>
                        <a:rPr lang="tr-TR" sz="1400" b="0" i="0" u="none" strike="noStrike" cap="none" dirty="0" err="1">
                          <a:solidFill>
                            <a:schemeClr val="bg2"/>
                          </a:solidFill>
                          <a:latin typeface="Fira Sans Condensed" panose="020B0503050000020004" pitchFamily="34" charset="0"/>
                          <a:cs typeface="Arial"/>
                          <a:sym typeface="Arial"/>
                        </a:rPr>
                        <a:t>Rows</a:t>
                      </a:r>
                      <a:endParaRPr lang="en-GB" sz="1400" b="0" i="0" u="none" strike="noStrike" cap="none" dirty="0">
                        <a:solidFill>
                          <a:schemeClr val="bg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Enhanced Data Quality</a:t>
                      </a:r>
                    </a:p>
                  </a:txBody>
                  <a:tcPr/>
                </a:tc>
                <a:extLst>
                  <a:ext uri="{0D108BD9-81ED-4DB2-BD59-A6C34878D82A}">
                    <a16:rowId xmlns:a16="http://schemas.microsoft.com/office/drawing/2014/main" val="489995544"/>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Outliers Based on Tweet Length </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Removed 11 Rows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Improved Data Quality and Analysis Accuracy</a:t>
                      </a:r>
                    </a:p>
                  </a:txBody>
                  <a:tcPr/>
                </a:tc>
                <a:extLst>
                  <a:ext uri="{0D108BD9-81ED-4DB2-BD59-A6C34878D82A}">
                    <a16:rowId xmlns:a16="http://schemas.microsoft.com/office/drawing/2014/main" val="906243818"/>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Tweets Sent by Thameslink Accounts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Removed 9 Authors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Enhanced Data Purity and Content Relevance</a:t>
                      </a:r>
                    </a:p>
                  </a:txBody>
                  <a:tcPr/>
                </a:tc>
                <a:extLst>
                  <a:ext uri="{0D108BD9-81ED-4DB2-BD59-A6C34878D82A}">
                    <a16:rowId xmlns:a16="http://schemas.microsoft.com/office/drawing/2014/main" val="931545017"/>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Common Words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Removed 14</a:t>
                      </a:r>
                      <a:r>
                        <a:rPr lang="tr-TR" sz="1400" b="0" i="0" u="none" strike="noStrike" cap="none" dirty="0">
                          <a:solidFill>
                            <a:schemeClr val="tx2"/>
                          </a:solidFill>
                          <a:latin typeface="Fira Sans Condensed" panose="020B0503050000020004" pitchFamily="34" charset="0"/>
                          <a:cs typeface="Arial"/>
                          <a:sym typeface="Arial"/>
                        </a:rPr>
                        <a:t>,</a:t>
                      </a:r>
                      <a:r>
                        <a:rPr lang="en-GB" sz="1400" b="0" i="0" u="none" strike="noStrike" cap="none" dirty="0">
                          <a:solidFill>
                            <a:schemeClr val="tx2"/>
                          </a:solidFill>
                          <a:latin typeface="Fira Sans Condensed" panose="020B0503050000020004" pitchFamily="34" charset="0"/>
                          <a:cs typeface="Arial"/>
                          <a:sym typeface="Arial"/>
                        </a:rPr>
                        <a:t>517 Common Words</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cs typeface="Arial"/>
                          <a:sym typeface="Arial"/>
                        </a:rPr>
                        <a:t>Enhanced Text Analytics and Data Insights</a:t>
                      </a:r>
                    </a:p>
                  </a:txBody>
                  <a:tcPr/>
                </a:tc>
                <a:extLst>
                  <a:ext uri="{0D108BD9-81ED-4DB2-BD59-A6C34878D82A}">
                    <a16:rowId xmlns:a16="http://schemas.microsoft.com/office/drawing/2014/main" val="3974847340"/>
                  </a:ext>
                </a:extLst>
              </a:tr>
              <a:tr h="419223">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Delay Related Topics</a:t>
                      </a:r>
                      <a:endParaRPr lang="en-GB" sz="1400" b="0" i="0" u="none" strike="noStrike" cap="none" dirty="0">
                        <a:solidFill>
                          <a:schemeClr val="tx2"/>
                        </a:solidFill>
                        <a:latin typeface="Fira Sans Condensed" panose="020B0503050000020004" pitchFamily="34" charset="0"/>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Removed 9</a:t>
                      </a:r>
                      <a:r>
                        <a:rPr lang="tr-TR" sz="1400" b="0" i="0" u="none" strike="noStrike" cap="none" dirty="0">
                          <a:solidFill>
                            <a:schemeClr val="tx2"/>
                          </a:solidFill>
                          <a:latin typeface="Fira Sans Condensed" panose="020B0503050000020004" pitchFamily="34" charset="0"/>
                          <a:ea typeface="Arial"/>
                          <a:cs typeface="Arial"/>
                          <a:sym typeface="Arial"/>
                        </a:rPr>
                        <a:t>,</a:t>
                      </a:r>
                      <a:r>
                        <a:rPr lang="en-GB" sz="1400" b="0" i="0" u="none" strike="noStrike" cap="none" dirty="0">
                          <a:solidFill>
                            <a:schemeClr val="tx2"/>
                          </a:solidFill>
                          <a:latin typeface="Fira Sans Condensed" panose="020B0503050000020004" pitchFamily="34" charset="0"/>
                          <a:ea typeface="Arial"/>
                          <a:cs typeface="Arial"/>
                          <a:sym typeface="Arial"/>
                        </a:rPr>
                        <a:t>023 Rows (53% of Raw Data)</a:t>
                      </a:r>
                    </a:p>
                  </a:txBody>
                  <a:tcPr/>
                </a:tc>
                <a:tc>
                  <a:txBody>
                    <a:bodyPr/>
                    <a:lstStyle/>
                    <a:p>
                      <a:pPr marR="0" algn="l" rtl="0">
                        <a:lnSpc>
                          <a:spcPct val="100000"/>
                        </a:lnSpc>
                        <a:spcBef>
                          <a:spcPts val="0"/>
                        </a:spcBef>
                        <a:spcAft>
                          <a:spcPts val="0"/>
                        </a:spcAft>
                        <a:buClr>
                          <a:srgbClr val="000000"/>
                        </a:buClr>
                        <a:buFont typeface="Arial"/>
                      </a:pPr>
                      <a:r>
                        <a:rPr lang="en-GB" sz="1400" b="0" i="0" u="none" strike="noStrike" cap="none" dirty="0">
                          <a:solidFill>
                            <a:schemeClr val="tx2"/>
                          </a:solidFill>
                          <a:latin typeface="Fira Sans Condensed" panose="020B0503050000020004" pitchFamily="34" charset="0"/>
                          <a:ea typeface="Arial"/>
                          <a:cs typeface="Arial"/>
                          <a:sym typeface="Arial"/>
                        </a:rPr>
                        <a:t>Reduced Noise and Enhanced Data Relevance</a:t>
                      </a:r>
                      <a:endParaRPr lang="en-GB" sz="1400" b="0" i="0" u="none" strike="noStrike" cap="none" dirty="0">
                        <a:solidFill>
                          <a:schemeClr val="tx2"/>
                        </a:solidFill>
                        <a:latin typeface="Fira Sans Condensed" panose="020B0503050000020004" pitchFamily="34" charset="0"/>
                        <a:cs typeface="Arial"/>
                        <a:sym typeface="Arial"/>
                      </a:endParaRPr>
                    </a:p>
                  </a:txBody>
                  <a:tcPr/>
                </a:tc>
                <a:extLst>
                  <a:ext uri="{0D108BD9-81ED-4DB2-BD59-A6C34878D82A}">
                    <a16:rowId xmlns:a16="http://schemas.microsoft.com/office/drawing/2014/main" val="3378393134"/>
                  </a:ext>
                </a:extLst>
              </a:tr>
            </a:tbl>
          </a:graphicData>
        </a:graphic>
      </p:graphicFrame>
      <p:sp>
        <p:nvSpPr>
          <p:cNvPr id="2" name="TextBox 1">
            <a:extLst>
              <a:ext uri="{FF2B5EF4-FFF2-40B4-BE49-F238E27FC236}">
                <a16:creationId xmlns:a16="http://schemas.microsoft.com/office/drawing/2014/main" id="{216FFE57-CB1A-D5C5-BBE2-0E5DFBD12637}"/>
              </a:ext>
            </a:extLst>
          </p:cNvPr>
          <p:cNvSpPr txBox="1"/>
          <p:nvPr/>
        </p:nvSpPr>
        <p:spPr>
          <a:xfrm>
            <a:off x="3519662" y="4429893"/>
            <a:ext cx="2104675" cy="307777"/>
          </a:xfrm>
          <a:prstGeom prst="rect">
            <a:avLst/>
          </a:prstGeom>
          <a:noFill/>
        </p:spPr>
        <p:txBody>
          <a:bodyPr wrap="square" rtlCol="0">
            <a:spAutoFit/>
          </a:bodyPr>
          <a:lstStyle/>
          <a:p>
            <a:r>
              <a:rPr lang="en-US" b="0" i="0" dirty="0">
                <a:solidFill>
                  <a:schemeClr val="accent4"/>
                </a:solidFill>
                <a:effectLst/>
                <a:latin typeface="Fira Sans Condensed" panose="020B0503050000020004" pitchFamily="34" charset="0"/>
              </a:rPr>
              <a:t>6419 rows x 6 columns left</a:t>
            </a:r>
            <a:endParaRPr lang="en-US" dirty="0"/>
          </a:p>
        </p:txBody>
      </p:sp>
    </p:spTree>
    <p:extLst>
      <p:ext uri="{BB962C8B-B14F-4D97-AF65-F5344CB8AC3E}">
        <p14:creationId xmlns:p14="http://schemas.microsoft.com/office/powerpoint/2010/main" val="59630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tr-TR" dirty="0" err="1"/>
              <a:t>Before</a:t>
            </a:r>
            <a:r>
              <a:rPr lang="tr-TR" dirty="0"/>
              <a:t> </a:t>
            </a:r>
            <a:r>
              <a:rPr lang="tr-TR" dirty="0" err="1"/>
              <a:t>and</a:t>
            </a:r>
            <a:r>
              <a:rPr lang="tr-TR" dirty="0"/>
              <a:t> </a:t>
            </a:r>
            <a:r>
              <a:rPr lang="tr-TR" dirty="0" err="1"/>
              <a:t>After</a:t>
            </a:r>
            <a:r>
              <a:rPr lang="tr-TR" dirty="0"/>
              <a:t> ETL</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pic>
        <p:nvPicPr>
          <p:cNvPr id="2" name="Picture 1" descr="A graph of a number and a bar">
            <a:extLst>
              <a:ext uri="{FF2B5EF4-FFF2-40B4-BE49-F238E27FC236}">
                <a16:creationId xmlns:a16="http://schemas.microsoft.com/office/drawing/2014/main" id="{2039743D-4C00-86B7-8638-584789955CF0}"/>
              </a:ext>
            </a:extLst>
          </p:cNvPr>
          <p:cNvPicPr>
            <a:picLocks noChangeAspect="1"/>
          </p:cNvPicPr>
          <p:nvPr/>
        </p:nvPicPr>
        <p:blipFill>
          <a:blip r:embed="rId3"/>
          <a:stretch>
            <a:fillRect/>
          </a:stretch>
        </p:blipFill>
        <p:spPr>
          <a:xfrm>
            <a:off x="720100" y="1202641"/>
            <a:ext cx="3494408" cy="3761807"/>
          </a:xfrm>
          <a:prstGeom prst="rect">
            <a:avLst/>
          </a:prstGeom>
          <a:effectLst>
            <a:softEdge rad="63500"/>
          </a:effectLst>
        </p:spPr>
      </p:pic>
      <p:sp>
        <p:nvSpPr>
          <p:cNvPr id="3" name="Star: 4 Points 2">
            <a:extLst>
              <a:ext uri="{FF2B5EF4-FFF2-40B4-BE49-F238E27FC236}">
                <a16:creationId xmlns:a16="http://schemas.microsoft.com/office/drawing/2014/main" id="{34D9AA09-B5B4-74C1-402A-D46CFB4408A6}"/>
              </a:ext>
            </a:extLst>
          </p:cNvPr>
          <p:cNvSpPr/>
          <p:nvPr/>
        </p:nvSpPr>
        <p:spPr>
          <a:xfrm>
            <a:off x="1203452" y="1346098"/>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tar: 4 Points 4">
            <a:extLst>
              <a:ext uri="{FF2B5EF4-FFF2-40B4-BE49-F238E27FC236}">
                <a16:creationId xmlns:a16="http://schemas.microsoft.com/office/drawing/2014/main" id="{962E40F2-14BD-3189-ADA8-CB00A3B7FEFA}"/>
              </a:ext>
            </a:extLst>
          </p:cNvPr>
          <p:cNvSpPr/>
          <p:nvPr/>
        </p:nvSpPr>
        <p:spPr>
          <a:xfrm>
            <a:off x="1506119" y="210953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tar: 4 Points 5">
            <a:extLst>
              <a:ext uri="{FF2B5EF4-FFF2-40B4-BE49-F238E27FC236}">
                <a16:creationId xmlns:a16="http://schemas.microsoft.com/office/drawing/2014/main" id="{3F88ED1E-CD4C-012F-C1B9-8E9CF23599E5}"/>
              </a:ext>
            </a:extLst>
          </p:cNvPr>
          <p:cNvSpPr/>
          <p:nvPr/>
        </p:nvSpPr>
        <p:spPr>
          <a:xfrm>
            <a:off x="1348418" y="2027111"/>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ar: 4 Points 6">
            <a:extLst>
              <a:ext uri="{FF2B5EF4-FFF2-40B4-BE49-F238E27FC236}">
                <a16:creationId xmlns:a16="http://schemas.microsoft.com/office/drawing/2014/main" id="{F1E44F98-060B-C461-5441-E3B7197997A4}"/>
              </a:ext>
            </a:extLst>
          </p:cNvPr>
          <p:cNvSpPr/>
          <p:nvPr/>
        </p:nvSpPr>
        <p:spPr>
          <a:xfrm>
            <a:off x="1645493" y="2638658"/>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a:t>
            </a:r>
            <a:endParaRPr lang="en-GB" dirty="0"/>
          </a:p>
        </p:txBody>
      </p:sp>
      <p:pic>
        <p:nvPicPr>
          <p:cNvPr id="8" name="Picture 7" descr="A graph of number and bar graph">
            <a:extLst>
              <a:ext uri="{FF2B5EF4-FFF2-40B4-BE49-F238E27FC236}">
                <a16:creationId xmlns:a16="http://schemas.microsoft.com/office/drawing/2014/main" id="{D699B5A8-EBD3-E30B-C1EF-BB465270CC1D}"/>
              </a:ext>
            </a:extLst>
          </p:cNvPr>
          <p:cNvPicPr>
            <a:picLocks noChangeAspect="1"/>
          </p:cNvPicPr>
          <p:nvPr/>
        </p:nvPicPr>
        <p:blipFill>
          <a:blip r:embed="rId4"/>
          <a:stretch>
            <a:fillRect/>
          </a:stretch>
        </p:blipFill>
        <p:spPr>
          <a:xfrm>
            <a:off x="5401972" y="1169645"/>
            <a:ext cx="3494409" cy="3827798"/>
          </a:xfrm>
          <a:prstGeom prst="rect">
            <a:avLst/>
          </a:prstGeom>
          <a:effectLst>
            <a:softEdge rad="63500"/>
          </a:effectLst>
        </p:spPr>
      </p:pic>
      <p:sp>
        <p:nvSpPr>
          <p:cNvPr id="9" name="Oval 8">
            <a:extLst>
              <a:ext uri="{FF2B5EF4-FFF2-40B4-BE49-F238E27FC236}">
                <a16:creationId xmlns:a16="http://schemas.microsoft.com/office/drawing/2014/main" id="{A2F6D8F3-F264-06C9-790C-937443A5611F}"/>
              </a:ext>
            </a:extLst>
          </p:cNvPr>
          <p:cNvSpPr/>
          <p:nvPr/>
        </p:nvSpPr>
        <p:spPr>
          <a:xfrm>
            <a:off x="2364058" y="2753773"/>
            <a:ext cx="2096429" cy="192812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181CCC33-8697-EB00-20C2-3291E10EB366}"/>
              </a:ext>
            </a:extLst>
          </p:cNvPr>
          <p:cNvCxnSpPr>
            <a:stCxn id="8" idx="1"/>
            <a:endCxn id="9" idx="5"/>
          </p:cNvCxnSpPr>
          <p:nvPr/>
        </p:nvCxnSpPr>
        <p:spPr>
          <a:xfrm flipH="1">
            <a:off x="4153472" y="3083544"/>
            <a:ext cx="1248500" cy="13159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3557BD1-1E35-4E1D-D463-C841676484DE}"/>
              </a:ext>
            </a:extLst>
          </p:cNvPr>
          <p:cNvCxnSpPr>
            <a:stCxn id="8" idx="1"/>
          </p:cNvCxnSpPr>
          <p:nvPr/>
        </p:nvCxnSpPr>
        <p:spPr>
          <a:xfrm flipH="1" flipV="1">
            <a:off x="3516351" y="2753773"/>
            <a:ext cx="1885621" cy="32977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767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tr-TR" dirty="0" err="1"/>
              <a:t>Before</a:t>
            </a:r>
            <a:r>
              <a:rPr lang="tr-TR" dirty="0"/>
              <a:t> </a:t>
            </a:r>
            <a:r>
              <a:rPr lang="tr-TR" dirty="0" err="1"/>
              <a:t>and</a:t>
            </a:r>
            <a:r>
              <a:rPr lang="tr-TR" dirty="0"/>
              <a:t> </a:t>
            </a:r>
            <a:r>
              <a:rPr lang="tr-TR" dirty="0" err="1"/>
              <a:t>After</a:t>
            </a:r>
            <a:r>
              <a:rPr lang="tr-TR" dirty="0"/>
              <a:t> ETL</a:t>
            </a:r>
            <a:br>
              <a:rPr lang="tr-TR" dirty="0"/>
            </a:br>
            <a:br>
              <a:rPr lang="tr-TR" sz="3200" dirty="0">
                <a:solidFill>
                  <a:schemeClr val="bg2"/>
                </a:solidFill>
                <a:latin typeface="Fira Sans Condensed"/>
                <a:ea typeface="Fira Sans Condensed"/>
                <a:cs typeface="Fira Sans Condensed"/>
                <a:sym typeface="Fira Sans Condensed"/>
              </a:rPr>
            </a:br>
            <a:endParaRPr dirty="0"/>
          </a:p>
        </p:txBody>
      </p:sp>
      <p:pic>
        <p:nvPicPr>
          <p:cNvPr id="4" name="Picture 3" descr="A graph of a problem">
            <a:extLst>
              <a:ext uri="{FF2B5EF4-FFF2-40B4-BE49-F238E27FC236}">
                <a16:creationId xmlns:a16="http://schemas.microsoft.com/office/drawing/2014/main" id="{25391FB0-6647-5E75-F6CD-064666214DD5}"/>
              </a:ext>
            </a:extLst>
          </p:cNvPr>
          <p:cNvPicPr>
            <a:picLocks noChangeAspect="1"/>
          </p:cNvPicPr>
          <p:nvPr/>
        </p:nvPicPr>
        <p:blipFill>
          <a:blip r:embed="rId3"/>
          <a:stretch>
            <a:fillRect/>
          </a:stretch>
        </p:blipFill>
        <p:spPr>
          <a:xfrm>
            <a:off x="97390" y="1500127"/>
            <a:ext cx="4358973" cy="3025993"/>
          </a:xfrm>
          <a:prstGeom prst="rect">
            <a:avLst/>
          </a:prstGeom>
          <a:effectLst>
            <a:softEdge rad="63500"/>
          </a:effectLst>
        </p:spPr>
      </p:pic>
      <p:pic>
        <p:nvPicPr>
          <p:cNvPr id="9" name="Picture 8" descr="A graph of a problem">
            <a:extLst>
              <a:ext uri="{FF2B5EF4-FFF2-40B4-BE49-F238E27FC236}">
                <a16:creationId xmlns:a16="http://schemas.microsoft.com/office/drawing/2014/main" id="{40A9C898-FDB9-814E-DA0D-10BD76FC4AD0}"/>
              </a:ext>
            </a:extLst>
          </p:cNvPr>
          <p:cNvPicPr>
            <a:picLocks noChangeAspect="1"/>
          </p:cNvPicPr>
          <p:nvPr/>
        </p:nvPicPr>
        <p:blipFill>
          <a:blip r:embed="rId4"/>
          <a:stretch>
            <a:fillRect/>
          </a:stretch>
        </p:blipFill>
        <p:spPr>
          <a:xfrm>
            <a:off x="4687639" y="1500127"/>
            <a:ext cx="4358973" cy="3039244"/>
          </a:xfrm>
          <a:prstGeom prst="rect">
            <a:avLst/>
          </a:prstGeom>
          <a:effectLst>
            <a:softEdge rad="63500"/>
          </a:effectLst>
        </p:spPr>
      </p:pic>
    </p:spTree>
    <p:extLst>
      <p:ext uri="{BB962C8B-B14F-4D97-AF65-F5344CB8AC3E}">
        <p14:creationId xmlns:p14="http://schemas.microsoft.com/office/powerpoint/2010/main" val="349122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90934"/>
            <a:ext cx="7704000" cy="572700"/>
          </a:xfrm>
          <a:prstGeom prst="rect">
            <a:avLst/>
          </a:prstGeom>
        </p:spPr>
        <p:txBody>
          <a:bodyPr spcFirstLastPara="1" wrap="square" lIns="91425" tIns="91425" rIns="91425" bIns="91425" anchor="t" anchorCtr="0">
            <a:noAutofit/>
          </a:bodyPr>
          <a:lstStyle/>
          <a:p>
            <a:pPr lvl="0" rtl="0">
              <a:spcBef>
                <a:spcPts val="0"/>
              </a:spcBef>
              <a:spcAft>
                <a:spcPts val="0"/>
              </a:spcAft>
              <a:buClr>
                <a:schemeClr val="tx2"/>
              </a:buClr>
            </a:pPr>
            <a:r>
              <a:rPr lang="tr-TR" sz="3200" dirty="0">
                <a:solidFill>
                  <a:schemeClr val="lt2"/>
                </a:solidFill>
                <a:latin typeface="Fira Sans Condensed"/>
                <a:ea typeface="Fira Sans Condensed"/>
                <a:cs typeface="Fira Sans Condensed"/>
                <a:sym typeface="Fira Sans Condensed"/>
              </a:rPr>
              <a:t>Data </a:t>
            </a:r>
            <a:r>
              <a:rPr lang="tr-TR" sz="3200" dirty="0" err="1">
                <a:solidFill>
                  <a:schemeClr val="lt2"/>
                </a:solidFill>
                <a:latin typeface="Fira Sans Condensed"/>
                <a:ea typeface="Fira Sans Condensed"/>
                <a:cs typeface="Fira Sans Condensed"/>
                <a:sym typeface="Fira Sans Condensed"/>
              </a:rPr>
              <a:t>Preparation</a:t>
            </a:r>
            <a:br>
              <a:rPr lang="tr-TR" sz="3200" dirty="0">
                <a:solidFill>
                  <a:schemeClr val="lt2"/>
                </a:solidFill>
                <a:latin typeface="Fira Sans Condensed"/>
                <a:ea typeface="Fira Sans Condensed"/>
                <a:cs typeface="Fira Sans Condensed"/>
                <a:sym typeface="Fira Sans Condensed"/>
              </a:rPr>
            </a:br>
            <a:r>
              <a:rPr lang="tr-TR" sz="3200" dirty="0" err="1">
                <a:solidFill>
                  <a:schemeClr val="lt2"/>
                </a:solidFill>
                <a:latin typeface="Fira Sans Condensed"/>
                <a:ea typeface="Fira Sans Condensed"/>
                <a:cs typeface="Fira Sans Condensed"/>
                <a:sym typeface="Fira Sans Condensed"/>
              </a:rPr>
              <a:t>Before</a:t>
            </a:r>
            <a:r>
              <a:rPr lang="tr-TR" sz="3200" dirty="0">
                <a:solidFill>
                  <a:schemeClr val="lt2"/>
                </a:solidFill>
                <a:latin typeface="Fira Sans Condensed"/>
                <a:ea typeface="Fira Sans Condensed"/>
                <a:cs typeface="Fira Sans Condensed"/>
                <a:sym typeface="Fira Sans Condensed"/>
              </a:rPr>
              <a:t> </a:t>
            </a:r>
            <a:r>
              <a:rPr lang="tr-TR" sz="3200" dirty="0" err="1">
                <a:solidFill>
                  <a:schemeClr val="lt2"/>
                </a:solidFill>
                <a:latin typeface="Fira Sans Condensed"/>
                <a:ea typeface="Fira Sans Condensed"/>
                <a:cs typeface="Fira Sans Condensed"/>
                <a:sym typeface="Fira Sans Condensed"/>
              </a:rPr>
              <a:t>and</a:t>
            </a:r>
            <a:r>
              <a:rPr lang="tr-TR" sz="3200" dirty="0">
                <a:solidFill>
                  <a:schemeClr val="lt2"/>
                </a:solidFill>
                <a:latin typeface="Fira Sans Condensed"/>
                <a:ea typeface="Fira Sans Condensed"/>
                <a:cs typeface="Fira Sans Condensed"/>
                <a:sym typeface="Fira Sans Condensed"/>
              </a:rPr>
              <a:t> </a:t>
            </a:r>
            <a:r>
              <a:rPr lang="tr-TR" sz="3200" dirty="0" err="1">
                <a:solidFill>
                  <a:schemeClr val="lt2"/>
                </a:solidFill>
                <a:latin typeface="Fira Sans Condensed"/>
                <a:ea typeface="Fira Sans Condensed"/>
                <a:cs typeface="Fira Sans Condensed"/>
                <a:sym typeface="Fira Sans Condensed"/>
              </a:rPr>
              <a:t>After</a:t>
            </a:r>
            <a:r>
              <a:rPr lang="tr-TR" sz="3200" dirty="0">
                <a:solidFill>
                  <a:schemeClr val="lt2"/>
                </a:solidFill>
                <a:latin typeface="Fira Sans Condensed"/>
                <a:ea typeface="Fira Sans Condensed"/>
                <a:cs typeface="Fira Sans Condensed"/>
                <a:sym typeface="Fira Sans Condensed"/>
              </a:rPr>
              <a:t> ETL</a:t>
            </a:r>
          </a:p>
        </p:txBody>
      </p:sp>
      <p:pic>
        <p:nvPicPr>
          <p:cNvPr id="4" name="Picture 3" descr="A blue and grey squares">
            <a:extLst>
              <a:ext uri="{FF2B5EF4-FFF2-40B4-BE49-F238E27FC236}">
                <a16:creationId xmlns:a16="http://schemas.microsoft.com/office/drawing/2014/main" id="{77209E22-FCFF-EB1B-3DAD-ED1AC66BFEEA}"/>
              </a:ext>
            </a:extLst>
          </p:cNvPr>
          <p:cNvPicPr>
            <a:picLocks noChangeAspect="1"/>
          </p:cNvPicPr>
          <p:nvPr/>
        </p:nvPicPr>
        <p:blipFill>
          <a:blip r:embed="rId3"/>
          <a:stretch>
            <a:fillRect/>
          </a:stretch>
        </p:blipFill>
        <p:spPr>
          <a:xfrm>
            <a:off x="4702419" y="1419922"/>
            <a:ext cx="4258817" cy="3411344"/>
          </a:xfrm>
          <a:prstGeom prst="rect">
            <a:avLst/>
          </a:prstGeom>
          <a:effectLst>
            <a:softEdge rad="63500"/>
          </a:effectLst>
        </p:spPr>
      </p:pic>
      <p:pic>
        <p:nvPicPr>
          <p:cNvPr id="6" name="Picture 5" descr="A screenshot of a computer screen">
            <a:extLst>
              <a:ext uri="{FF2B5EF4-FFF2-40B4-BE49-F238E27FC236}">
                <a16:creationId xmlns:a16="http://schemas.microsoft.com/office/drawing/2014/main" id="{9BF876A7-6C99-6F16-2D89-1699E60D9E06}"/>
              </a:ext>
            </a:extLst>
          </p:cNvPr>
          <p:cNvPicPr>
            <a:picLocks noChangeAspect="1"/>
          </p:cNvPicPr>
          <p:nvPr/>
        </p:nvPicPr>
        <p:blipFill>
          <a:blip r:embed="rId4"/>
          <a:stretch>
            <a:fillRect/>
          </a:stretch>
        </p:blipFill>
        <p:spPr>
          <a:xfrm>
            <a:off x="105840" y="1419922"/>
            <a:ext cx="4258817" cy="3411344"/>
          </a:xfrm>
          <a:prstGeom prst="rect">
            <a:avLst/>
          </a:prstGeom>
          <a:effectLst>
            <a:softEdge rad="63500"/>
          </a:effectLst>
        </p:spPr>
      </p:pic>
    </p:spTree>
    <p:extLst>
      <p:ext uri="{BB962C8B-B14F-4D97-AF65-F5344CB8AC3E}">
        <p14:creationId xmlns:p14="http://schemas.microsoft.com/office/powerpoint/2010/main" val="2220506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783" name="Picture 782" descr="A train on a foggy night&#10;&#10;Description automatically generated">
            <a:extLst>
              <a:ext uri="{FF2B5EF4-FFF2-40B4-BE49-F238E27FC236}">
                <a16:creationId xmlns:a16="http://schemas.microsoft.com/office/drawing/2014/main" id="{46CFAEDD-0360-5F29-9BEE-46B1F8D727F4}"/>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432758" y="362977"/>
            <a:ext cx="8671073" cy="4662020"/>
          </a:xfrm>
          <a:prstGeom prst="rect">
            <a:avLst/>
          </a:prstGeom>
          <a:effectLst>
            <a:glow>
              <a:schemeClr val="accent1">
                <a:alpha val="0"/>
              </a:schemeClr>
            </a:glow>
            <a:outerShdw blurRad="1244600" dist="63500" dir="19020000" algn="ctr" rotWithShape="0">
              <a:srgbClr val="000000">
                <a:alpha val="43137"/>
              </a:srgbClr>
            </a:outerShdw>
            <a:reflection blurRad="1270000" stA="0" endPos="65000" dist="990600" dir="5400000" sy="-100000" algn="bl" rotWithShape="0"/>
            <a:softEdge rad="635000"/>
          </a:effectLst>
        </p:spPr>
      </p:pic>
      <p:sp>
        <p:nvSpPr>
          <p:cNvPr id="696" name="Google Shape;696;p30"/>
          <p:cNvSpPr txBox="1">
            <a:spLocks noGrp="1"/>
          </p:cNvSpPr>
          <p:nvPr>
            <p:ph type="title"/>
          </p:nvPr>
        </p:nvSpPr>
        <p:spPr>
          <a:xfrm>
            <a:off x="720100" y="20786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Table</a:t>
            </a:r>
            <a:r>
              <a:rPr lang="tr-TR" dirty="0"/>
              <a:t> of Content</a:t>
            </a:r>
            <a:endParaRPr dirty="0"/>
          </a:p>
        </p:txBody>
      </p:sp>
      <p:sp>
        <p:nvSpPr>
          <p:cNvPr id="709" name="Google Shape;709;p30"/>
          <p:cNvSpPr txBox="1"/>
          <p:nvPr/>
        </p:nvSpPr>
        <p:spPr>
          <a:xfrm>
            <a:off x="573316" y="2845113"/>
            <a:ext cx="3991703" cy="1415802"/>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bg2"/>
                </a:solidFill>
                <a:latin typeface="Fira Sans Condensed"/>
                <a:ea typeface="Fira Sans Condensed"/>
                <a:cs typeface="Fira Sans Condensed"/>
                <a:sym typeface="Fira Sans Condensed"/>
              </a:rPr>
              <a:t>XXXX</a:t>
            </a:r>
          </a:p>
          <a:p>
            <a:pPr marL="285750" lvl="0" indent="-285750" algn="l" rtl="0">
              <a:spcBef>
                <a:spcPts val="0"/>
              </a:spcBef>
              <a:spcAft>
                <a:spcPts val="0"/>
              </a:spcAft>
              <a:buClr>
                <a:schemeClr val="tx2"/>
              </a:buClr>
              <a:buFont typeface="Arial" panose="020B0604020202020204" pitchFamily="34" charset="0"/>
              <a:buChar char="•"/>
            </a:pPr>
            <a:r>
              <a:rPr lang="en-GB" sz="1800" dirty="0">
                <a:solidFill>
                  <a:schemeClr val="tx2"/>
                </a:solidFill>
                <a:latin typeface="Fira Sans Condensed"/>
                <a:ea typeface="Fira Sans Condensed"/>
                <a:cs typeface="Fira Sans Condensed"/>
                <a:sym typeface="Fira Sans Condensed"/>
              </a:rPr>
              <a:t>ETL Process Enhancements at a Glance</a:t>
            </a:r>
            <a:endParaRPr lang="tr-TR"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tx2"/>
                </a:solidFill>
                <a:latin typeface="Fira Sans Condensed"/>
                <a:ea typeface="Fira Sans Condensed"/>
                <a:cs typeface="Fira Sans Condensed"/>
                <a:sym typeface="Fira Sans Condensed"/>
              </a:rPr>
              <a:t>Before</a:t>
            </a:r>
            <a:r>
              <a:rPr lang="tr-TR" sz="1800" dirty="0">
                <a:solidFill>
                  <a:schemeClr val="tx2"/>
                </a:solidFill>
                <a:latin typeface="Fira Sans Condensed"/>
                <a:ea typeface="Fira Sans Condensed"/>
                <a:cs typeface="Fira Sans Condensed"/>
                <a:sym typeface="Fira Sans Condensed"/>
              </a:rPr>
              <a:t> </a:t>
            </a:r>
            <a:r>
              <a:rPr lang="tr-TR" sz="1800" dirty="0" err="1">
                <a:solidFill>
                  <a:schemeClr val="tx2"/>
                </a:solidFill>
                <a:latin typeface="Fira Sans Condensed"/>
                <a:ea typeface="Fira Sans Condensed"/>
                <a:cs typeface="Fira Sans Condensed"/>
                <a:sym typeface="Fira Sans Condensed"/>
              </a:rPr>
              <a:t>and</a:t>
            </a:r>
            <a:r>
              <a:rPr lang="tr-TR" sz="1800" dirty="0">
                <a:solidFill>
                  <a:schemeClr val="tx2"/>
                </a:solidFill>
                <a:latin typeface="Fira Sans Condensed"/>
                <a:ea typeface="Fira Sans Condensed"/>
                <a:cs typeface="Fira Sans Condensed"/>
                <a:sym typeface="Fira Sans Condensed"/>
              </a:rPr>
              <a:t> </a:t>
            </a:r>
            <a:r>
              <a:rPr lang="tr-TR" sz="1800" dirty="0" err="1">
                <a:solidFill>
                  <a:schemeClr val="tx2"/>
                </a:solidFill>
                <a:latin typeface="Fira Sans Condensed"/>
                <a:ea typeface="Fira Sans Condensed"/>
                <a:cs typeface="Fira Sans Condensed"/>
                <a:sym typeface="Fira Sans Condensed"/>
              </a:rPr>
              <a:t>After</a:t>
            </a:r>
            <a:r>
              <a:rPr lang="tr-TR" sz="1800" dirty="0">
                <a:solidFill>
                  <a:schemeClr val="tx2"/>
                </a:solidFill>
                <a:latin typeface="Fira Sans Condensed"/>
                <a:ea typeface="Fira Sans Condensed"/>
                <a:cs typeface="Fira Sans Condensed"/>
                <a:sym typeface="Fira Sans Condensed"/>
              </a:rPr>
              <a:t> ETL</a:t>
            </a: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lang="tr-TR" sz="2000" dirty="0">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2000" dirty="0">
              <a:solidFill>
                <a:schemeClr val="lt2"/>
              </a:solidFill>
              <a:latin typeface="Fira Sans Condensed"/>
              <a:ea typeface="Fira Sans Condensed"/>
              <a:cs typeface="Fira Sans Condensed"/>
              <a:sym typeface="Fira Sans Condensed"/>
            </a:endParaRPr>
          </a:p>
        </p:txBody>
      </p:sp>
      <p:grpSp>
        <p:nvGrpSpPr>
          <p:cNvPr id="722" name="Google Shape;722;p30"/>
          <p:cNvGrpSpPr/>
          <p:nvPr/>
        </p:nvGrpSpPr>
        <p:grpSpPr>
          <a:xfrm>
            <a:off x="5476732" y="1600488"/>
            <a:ext cx="2799237" cy="641084"/>
            <a:chOff x="5535122" y="2634933"/>
            <a:chExt cx="2923460" cy="619576"/>
          </a:xfrm>
        </p:grpSpPr>
        <p:sp>
          <p:nvSpPr>
            <p:cNvPr id="725" name="Google Shape;725;p30"/>
            <p:cNvSpPr txBox="1"/>
            <p:nvPr/>
          </p:nvSpPr>
          <p:spPr>
            <a:xfrm>
              <a:off x="6248482" y="2770009"/>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000" dirty="0">
                <a:solidFill>
                  <a:schemeClr val="lt2"/>
                </a:solidFill>
                <a:latin typeface="Fira Sans Condensed"/>
                <a:ea typeface="Fira Sans Condensed"/>
                <a:cs typeface="Fira Sans Condensed"/>
                <a:sym typeface="Fira Sans Condensed"/>
              </a:endParaRPr>
            </a:p>
          </p:txBody>
        </p:sp>
        <p:sp>
          <p:nvSpPr>
            <p:cNvPr id="726" name="Google Shape;726;p30"/>
            <p:cNvSpPr txBox="1"/>
            <p:nvPr/>
          </p:nvSpPr>
          <p:spPr>
            <a:xfrm>
              <a:off x="5535122" y="2634933"/>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2"/>
                  </a:solidFill>
                  <a:latin typeface="Rajdhani"/>
                  <a:ea typeface="Rajdhani"/>
                  <a:cs typeface="Rajdhani"/>
                  <a:sym typeface="Rajdhani"/>
                </a:rPr>
                <a:t>0</a:t>
              </a:r>
              <a:r>
                <a:rPr lang="tr-TR" sz="2000" b="1" dirty="0">
                  <a:solidFill>
                    <a:schemeClr val="lt2"/>
                  </a:solidFill>
                  <a:latin typeface="Rajdhani"/>
                  <a:ea typeface="Rajdhani"/>
                  <a:cs typeface="Rajdhani"/>
                  <a:sym typeface="Rajdhani"/>
                </a:rPr>
                <a:t>2</a:t>
              </a:r>
              <a:endParaRPr sz="2000" b="1" dirty="0">
                <a:solidFill>
                  <a:schemeClr val="lt2"/>
                </a:solidFill>
                <a:latin typeface="Rajdhani"/>
                <a:ea typeface="Rajdhani"/>
                <a:cs typeface="Rajdhani"/>
                <a:sym typeface="Rajdhani"/>
              </a:endParaRPr>
            </a:p>
          </p:txBody>
        </p:sp>
      </p:grpSp>
      <p:cxnSp>
        <p:nvCxnSpPr>
          <p:cNvPr id="654" name="Straight Connector 653">
            <a:extLst>
              <a:ext uri="{FF2B5EF4-FFF2-40B4-BE49-F238E27FC236}">
                <a16:creationId xmlns:a16="http://schemas.microsoft.com/office/drawing/2014/main" id="{598CCAD7-3565-8FBD-762D-E64AA4B2753C}"/>
              </a:ext>
            </a:extLst>
          </p:cNvPr>
          <p:cNvCxnSpPr>
            <a:cxnSpLocks/>
          </p:cNvCxnSpPr>
          <p:nvPr/>
        </p:nvCxnSpPr>
        <p:spPr>
          <a:xfrm>
            <a:off x="4774781" y="971490"/>
            <a:ext cx="0" cy="3586963"/>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660" name="Straight Connector 659">
            <a:extLst>
              <a:ext uri="{FF2B5EF4-FFF2-40B4-BE49-F238E27FC236}">
                <a16:creationId xmlns:a16="http://schemas.microsoft.com/office/drawing/2014/main" id="{B142A2F0-71B0-A87C-AF54-31B26BF01275}"/>
              </a:ext>
            </a:extLst>
          </p:cNvPr>
          <p:cNvCxnSpPr/>
          <p:nvPr/>
        </p:nvCxnSpPr>
        <p:spPr>
          <a:xfrm>
            <a:off x="3925895" y="3802742"/>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673" name="TextBox 672">
            <a:extLst>
              <a:ext uri="{FF2B5EF4-FFF2-40B4-BE49-F238E27FC236}">
                <a16:creationId xmlns:a16="http://schemas.microsoft.com/office/drawing/2014/main" id="{A0ECE4B7-32E0-A8D0-8C13-CB6EFB324408}"/>
              </a:ext>
            </a:extLst>
          </p:cNvPr>
          <p:cNvSpPr txBox="1"/>
          <p:nvPr/>
        </p:nvSpPr>
        <p:spPr>
          <a:xfrm>
            <a:off x="2513196" y="2528097"/>
            <a:ext cx="1748746"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3</a:t>
            </a:r>
            <a:endParaRPr lang="en" sz="2000" b="1" dirty="0">
              <a:solidFill>
                <a:schemeClr val="lt2"/>
              </a:solidFill>
              <a:latin typeface="Rajdhani"/>
              <a:cs typeface="Rajdhani"/>
              <a:sym typeface="Rajdhani"/>
            </a:endParaRPr>
          </a:p>
        </p:txBody>
      </p:sp>
      <p:sp>
        <p:nvSpPr>
          <p:cNvPr id="676" name="TextBox 675">
            <a:extLst>
              <a:ext uri="{FF2B5EF4-FFF2-40B4-BE49-F238E27FC236}">
                <a16:creationId xmlns:a16="http://schemas.microsoft.com/office/drawing/2014/main" id="{72AC95D1-80C0-0263-ED3C-21D68345F13F}"/>
              </a:ext>
            </a:extLst>
          </p:cNvPr>
          <p:cNvSpPr txBox="1"/>
          <p:nvPr/>
        </p:nvSpPr>
        <p:spPr>
          <a:xfrm>
            <a:off x="731927" y="2528098"/>
            <a:ext cx="2381437" cy="400110"/>
          </a:xfrm>
          <a:prstGeom prst="rect">
            <a:avLst/>
          </a:prstGeom>
          <a:noFill/>
        </p:spPr>
        <p:txBody>
          <a:bodyPr wrap="square">
            <a:spAutoFit/>
          </a:bodyPr>
          <a:lstStyle/>
          <a:p>
            <a:pPr marL="0" lvl="0" indent="0" algn="l" rtl="0">
              <a:spcBef>
                <a:spcPts val="0"/>
              </a:spcBef>
              <a:spcAft>
                <a:spcPts val="0"/>
              </a:spcAft>
              <a:buNone/>
            </a:pPr>
            <a:r>
              <a:rPr lang="tr-TR" sz="2000" b="1" dirty="0">
                <a:solidFill>
                  <a:schemeClr val="lt2"/>
                </a:solidFill>
                <a:latin typeface="Rajdhani"/>
                <a:ea typeface="Rajdhani"/>
                <a:cs typeface="Rajdhani"/>
                <a:sym typeface="Rajdhani"/>
              </a:rPr>
              <a:t>Data </a:t>
            </a:r>
            <a:r>
              <a:rPr lang="tr-TR" sz="2000" b="1" dirty="0" err="1">
                <a:solidFill>
                  <a:schemeClr val="lt2"/>
                </a:solidFill>
                <a:latin typeface="Rajdhani"/>
                <a:ea typeface="Rajdhani"/>
                <a:cs typeface="Rajdhani"/>
                <a:sym typeface="Rajdhani"/>
              </a:rPr>
              <a:t>Preparation</a:t>
            </a:r>
            <a:endParaRPr lang="en-US" sz="2000" b="1" dirty="0">
              <a:solidFill>
                <a:schemeClr val="lt2"/>
              </a:solidFill>
              <a:latin typeface="Rajdhani"/>
              <a:ea typeface="Rajdhani"/>
              <a:cs typeface="Rajdhani"/>
              <a:sym typeface="Rajdhani"/>
            </a:endParaRPr>
          </a:p>
        </p:txBody>
      </p:sp>
      <p:sp>
        <p:nvSpPr>
          <p:cNvPr id="681" name="TextBox 680">
            <a:extLst>
              <a:ext uri="{FF2B5EF4-FFF2-40B4-BE49-F238E27FC236}">
                <a16:creationId xmlns:a16="http://schemas.microsoft.com/office/drawing/2014/main" id="{B3423450-4F43-7F28-9574-FE1B7BB63E8D}"/>
              </a:ext>
            </a:extLst>
          </p:cNvPr>
          <p:cNvSpPr txBox="1"/>
          <p:nvPr/>
        </p:nvSpPr>
        <p:spPr>
          <a:xfrm>
            <a:off x="6315580" y="3506525"/>
            <a:ext cx="1590711" cy="400110"/>
          </a:xfrm>
          <a:prstGeom prst="rect">
            <a:avLst/>
          </a:prstGeom>
          <a:noFill/>
        </p:spPr>
        <p:txBody>
          <a:bodyPr wrap="square">
            <a:spAutoFit/>
          </a:bodyPr>
          <a:lstStyle/>
          <a:p>
            <a:pPr marL="0" lvl="0" indent="0" rtl="0">
              <a:spcBef>
                <a:spcPts val="0"/>
              </a:spcBef>
              <a:spcAft>
                <a:spcPts val="0"/>
              </a:spcAft>
              <a:buNone/>
            </a:pPr>
            <a:r>
              <a:rPr lang="tr-TR" sz="2000" b="1" dirty="0" err="1">
                <a:solidFill>
                  <a:schemeClr val="lt2"/>
                </a:solidFill>
                <a:latin typeface="Rajdhani"/>
                <a:cs typeface="Rajdhani"/>
                <a:sym typeface="Rajdhani"/>
              </a:rPr>
              <a:t>Summary</a:t>
            </a:r>
            <a:endParaRPr lang="de-DE" sz="2000" b="1" dirty="0">
              <a:solidFill>
                <a:schemeClr val="lt2"/>
              </a:solidFill>
              <a:latin typeface="Rajdhani"/>
              <a:cs typeface="Rajdhani"/>
              <a:sym typeface="Rajdhani"/>
            </a:endParaRPr>
          </a:p>
        </p:txBody>
      </p:sp>
      <p:sp>
        <p:nvSpPr>
          <p:cNvPr id="684" name="TextBox 683">
            <a:extLst>
              <a:ext uri="{FF2B5EF4-FFF2-40B4-BE49-F238E27FC236}">
                <a16:creationId xmlns:a16="http://schemas.microsoft.com/office/drawing/2014/main" id="{B7331666-3B1D-798A-A344-3A151124490D}"/>
              </a:ext>
            </a:extLst>
          </p:cNvPr>
          <p:cNvSpPr txBox="1"/>
          <p:nvPr/>
        </p:nvSpPr>
        <p:spPr>
          <a:xfrm>
            <a:off x="2969243" y="4358398"/>
            <a:ext cx="841080"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5</a:t>
            </a:r>
            <a:endParaRPr lang="en" sz="2000" b="1" dirty="0">
              <a:solidFill>
                <a:schemeClr val="lt2"/>
              </a:solidFill>
              <a:latin typeface="Rajdhani"/>
              <a:cs typeface="Rajdhani"/>
              <a:sym typeface="Rajdhani"/>
            </a:endParaRPr>
          </a:p>
        </p:txBody>
      </p:sp>
      <p:sp>
        <p:nvSpPr>
          <p:cNvPr id="686" name="TextBox 685">
            <a:extLst>
              <a:ext uri="{FF2B5EF4-FFF2-40B4-BE49-F238E27FC236}">
                <a16:creationId xmlns:a16="http://schemas.microsoft.com/office/drawing/2014/main" id="{27D9DB57-61DE-D66F-73EF-1E1441F9FD04}"/>
              </a:ext>
            </a:extLst>
          </p:cNvPr>
          <p:cNvSpPr txBox="1"/>
          <p:nvPr/>
        </p:nvSpPr>
        <p:spPr>
          <a:xfrm>
            <a:off x="728900" y="4358398"/>
            <a:ext cx="2492110" cy="400110"/>
          </a:xfrm>
          <a:prstGeom prst="rect">
            <a:avLst/>
          </a:prstGeom>
          <a:noFill/>
        </p:spPr>
        <p:txBody>
          <a:bodyPr wrap="square">
            <a:spAutoFit/>
          </a:bodyPr>
          <a:lstStyle/>
          <a:p>
            <a:pPr marL="0" lvl="0" indent="0" algn="l" rtl="0">
              <a:spcBef>
                <a:spcPts val="0"/>
              </a:spcBef>
              <a:spcAft>
                <a:spcPts val="0"/>
              </a:spcAft>
              <a:buNone/>
            </a:pPr>
            <a:r>
              <a:rPr lang="tr-TR" sz="2000" b="1" dirty="0" err="1">
                <a:solidFill>
                  <a:schemeClr val="lt2"/>
                </a:solidFill>
                <a:latin typeface="Rajdhani"/>
                <a:ea typeface="Rajdhani"/>
                <a:cs typeface="Rajdhani"/>
                <a:sym typeface="Rajdhani"/>
              </a:rPr>
              <a:t>Next</a:t>
            </a:r>
            <a:r>
              <a:rPr lang="tr-TR" sz="2000" b="1" dirty="0">
                <a:solidFill>
                  <a:schemeClr val="lt2"/>
                </a:solidFill>
                <a:latin typeface="Rajdhani"/>
                <a:ea typeface="Rajdhani"/>
                <a:cs typeface="Rajdhani"/>
                <a:sym typeface="Rajdhani"/>
              </a:rPr>
              <a:t> </a:t>
            </a:r>
            <a:r>
              <a:rPr lang="tr-TR" sz="2000" b="1" dirty="0" err="1">
                <a:solidFill>
                  <a:schemeClr val="lt2"/>
                </a:solidFill>
                <a:latin typeface="Rajdhani"/>
                <a:ea typeface="Rajdhani"/>
                <a:cs typeface="Rajdhani"/>
                <a:sym typeface="Rajdhani"/>
              </a:rPr>
              <a:t>Steps</a:t>
            </a:r>
            <a:endParaRPr lang="en-US" sz="2000" b="1" dirty="0">
              <a:solidFill>
                <a:schemeClr val="lt2"/>
              </a:solidFill>
              <a:latin typeface="Rajdhani"/>
              <a:ea typeface="Rajdhani"/>
              <a:cs typeface="Rajdhani"/>
              <a:sym typeface="Rajdhani"/>
            </a:endParaRPr>
          </a:p>
        </p:txBody>
      </p:sp>
      <p:cxnSp>
        <p:nvCxnSpPr>
          <p:cNvPr id="744" name="Google Shape;741;p30">
            <a:extLst>
              <a:ext uri="{FF2B5EF4-FFF2-40B4-BE49-F238E27FC236}">
                <a16:creationId xmlns:a16="http://schemas.microsoft.com/office/drawing/2014/main" id="{263CDC1C-AA83-33C8-972D-2A03257DB6E4}"/>
              </a:ext>
            </a:extLst>
          </p:cNvPr>
          <p:cNvCxnSpPr>
            <a:cxnSpLocks/>
          </p:cNvCxnSpPr>
          <p:nvPr/>
        </p:nvCxnSpPr>
        <p:spPr>
          <a:xfrm flipV="1">
            <a:off x="3983598" y="986046"/>
            <a:ext cx="771267" cy="0"/>
          </a:xfrm>
          <a:prstGeom prst="straightConnector1">
            <a:avLst/>
          </a:prstGeom>
          <a:noFill/>
          <a:ln w="19050" cap="flat" cmpd="sng">
            <a:solidFill>
              <a:schemeClr val="lt2"/>
            </a:solidFill>
            <a:prstDash val="solid"/>
            <a:round/>
            <a:headEnd type="none" w="med" len="med"/>
            <a:tailEnd type="oval" w="med" len="med"/>
          </a:ln>
        </p:spPr>
      </p:cxnSp>
      <p:cxnSp>
        <p:nvCxnSpPr>
          <p:cNvPr id="761" name="Google Shape;741;p30">
            <a:extLst>
              <a:ext uri="{FF2B5EF4-FFF2-40B4-BE49-F238E27FC236}">
                <a16:creationId xmlns:a16="http://schemas.microsoft.com/office/drawing/2014/main" id="{D4237317-2649-FC7A-3679-9FD02E94C85E}"/>
              </a:ext>
            </a:extLst>
          </p:cNvPr>
          <p:cNvCxnSpPr>
            <a:cxnSpLocks/>
          </p:cNvCxnSpPr>
          <p:nvPr/>
        </p:nvCxnSpPr>
        <p:spPr>
          <a:xfrm flipV="1">
            <a:off x="4019442" y="2729940"/>
            <a:ext cx="770400" cy="1252"/>
          </a:xfrm>
          <a:prstGeom prst="straightConnector1">
            <a:avLst/>
          </a:prstGeom>
          <a:noFill/>
          <a:ln w="19050" cap="flat" cmpd="sng">
            <a:solidFill>
              <a:schemeClr val="lt2"/>
            </a:solidFill>
            <a:prstDash val="solid"/>
            <a:round/>
            <a:headEnd type="none" w="med" len="med"/>
            <a:tailEnd type="oval" w="med" len="med"/>
          </a:ln>
        </p:spPr>
      </p:cxnSp>
      <p:cxnSp>
        <p:nvCxnSpPr>
          <p:cNvPr id="762" name="Google Shape;738;p30">
            <a:extLst>
              <a:ext uri="{FF2B5EF4-FFF2-40B4-BE49-F238E27FC236}">
                <a16:creationId xmlns:a16="http://schemas.microsoft.com/office/drawing/2014/main" id="{45228067-FA83-F16A-7147-B529C4D64D84}"/>
              </a:ext>
            </a:extLst>
          </p:cNvPr>
          <p:cNvCxnSpPr>
            <a:cxnSpLocks/>
          </p:cNvCxnSpPr>
          <p:nvPr/>
        </p:nvCxnSpPr>
        <p:spPr>
          <a:xfrm flipH="1">
            <a:off x="4781266" y="3727058"/>
            <a:ext cx="770400" cy="0"/>
          </a:xfrm>
          <a:prstGeom prst="straightConnector1">
            <a:avLst/>
          </a:prstGeom>
          <a:noFill/>
          <a:ln w="19050" cap="flat" cmpd="sng">
            <a:solidFill>
              <a:schemeClr val="lt2"/>
            </a:solidFill>
            <a:prstDash val="solid"/>
            <a:round/>
            <a:headEnd type="none" w="med" len="med"/>
            <a:tailEnd type="oval" w="med" len="med"/>
          </a:ln>
        </p:spPr>
      </p:cxnSp>
      <p:cxnSp>
        <p:nvCxnSpPr>
          <p:cNvPr id="763" name="Google Shape;741;p30">
            <a:extLst>
              <a:ext uri="{FF2B5EF4-FFF2-40B4-BE49-F238E27FC236}">
                <a16:creationId xmlns:a16="http://schemas.microsoft.com/office/drawing/2014/main" id="{BDDD3328-58FF-E4BB-1083-35CAD7ADCFF1}"/>
              </a:ext>
            </a:extLst>
          </p:cNvPr>
          <p:cNvCxnSpPr>
            <a:cxnSpLocks/>
          </p:cNvCxnSpPr>
          <p:nvPr/>
        </p:nvCxnSpPr>
        <p:spPr>
          <a:xfrm>
            <a:off x="3997895" y="4547084"/>
            <a:ext cx="770400" cy="0"/>
          </a:xfrm>
          <a:prstGeom prst="straightConnector1">
            <a:avLst/>
          </a:prstGeom>
          <a:noFill/>
          <a:ln w="19050" cap="flat" cmpd="sng">
            <a:solidFill>
              <a:schemeClr val="lt2"/>
            </a:solidFill>
            <a:prstDash val="solid"/>
            <a:round/>
            <a:headEnd type="none" w="med" len="med"/>
            <a:tailEnd type="oval" w="med" len="med"/>
          </a:ln>
        </p:spPr>
      </p:cxnSp>
      <p:sp>
        <p:nvSpPr>
          <p:cNvPr id="768" name="TextBox 767">
            <a:extLst>
              <a:ext uri="{FF2B5EF4-FFF2-40B4-BE49-F238E27FC236}">
                <a16:creationId xmlns:a16="http://schemas.microsoft.com/office/drawing/2014/main" id="{8F67B28E-D51E-D84B-1594-5FF79291E2E9}"/>
              </a:ext>
            </a:extLst>
          </p:cNvPr>
          <p:cNvSpPr txBox="1"/>
          <p:nvPr/>
        </p:nvSpPr>
        <p:spPr>
          <a:xfrm>
            <a:off x="5543883" y="3530139"/>
            <a:ext cx="554153"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4</a:t>
            </a:r>
            <a:endParaRPr lang="en" sz="2000" b="1" dirty="0">
              <a:solidFill>
                <a:schemeClr val="lt2"/>
              </a:solidFill>
              <a:latin typeface="Rajdhani"/>
              <a:cs typeface="Rajdhani"/>
              <a:sym typeface="Rajdhani"/>
            </a:endParaRPr>
          </a:p>
        </p:txBody>
      </p:sp>
      <p:sp>
        <p:nvSpPr>
          <p:cNvPr id="6" name="TextBox 5">
            <a:extLst>
              <a:ext uri="{FF2B5EF4-FFF2-40B4-BE49-F238E27FC236}">
                <a16:creationId xmlns:a16="http://schemas.microsoft.com/office/drawing/2014/main" id="{096EDCF4-FAD7-2552-1541-1C4BC71520BA}"/>
              </a:ext>
            </a:extLst>
          </p:cNvPr>
          <p:cNvSpPr txBox="1"/>
          <p:nvPr/>
        </p:nvSpPr>
        <p:spPr>
          <a:xfrm>
            <a:off x="6289920" y="1636971"/>
            <a:ext cx="2674768" cy="400110"/>
          </a:xfrm>
          <a:prstGeom prst="rect">
            <a:avLst/>
          </a:prstGeom>
          <a:noFill/>
        </p:spPr>
        <p:txBody>
          <a:bodyPr wrap="square">
            <a:spAutoFit/>
          </a:bodyPr>
          <a:lstStyle/>
          <a:p>
            <a:pPr marL="0" lvl="0" indent="0" algn="l" rtl="0">
              <a:spcBef>
                <a:spcPts val="0"/>
              </a:spcBef>
              <a:spcAft>
                <a:spcPts val="0"/>
              </a:spcAft>
              <a:buNone/>
            </a:pPr>
            <a:r>
              <a:rPr lang="tr-TR" sz="2000" b="1" dirty="0">
                <a:solidFill>
                  <a:schemeClr val="lt2"/>
                </a:solidFill>
                <a:latin typeface="Rajdhani"/>
                <a:cs typeface="Rajdhani"/>
                <a:sym typeface="Rajdhani"/>
              </a:rPr>
              <a:t>Data </a:t>
            </a:r>
            <a:r>
              <a:rPr lang="tr-TR" sz="2000" b="1" dirty="0" err="1">
                <a:solidFill>
                  <a:schemeClr val="lt2"/>
                </a:solidFill>
                <a:latin typeface="Rajdhani"/>
                <a:cs typeface="Rajdhani"/>
                <a:sym typeface="Rajdhani"/>
              </a:rPr>
              <a:t>Understanding</a:t>
            </a:r>
            <a:endParaRPr lang="de-DE" sz="2000" b="1" dirty="0">
              <a:solidFill>
                <a:schemeClr val="lt2"/>
              </a:solidFill>
              <a:latin typeface="Rajdhani"/>
              <a:cs typeface="Rajdhani"/>
              <a:sym typeface="Rajdhani"/>
            </a:endParaRPr>
          </a:p>
        </p:txBody>
      </p:sp>
      <p:sp>
        <p:nvSpPr>
          <p:cNvPr id="8" name="Google Shape;709;p30">
            <a:extLst>
              <a:ext uri="{FF2B5EF4-FFF2-40B4-BE49-F238E27FC236}">
                <a16:creationId xmlns:a16="http://schemas.microsoft.com/office/drawing/2014/main" id="{F7BE70CA-1F27-A2C9-9E6B-C2126A66819A}"/>
              </a:ext>
            </a:extLst>
          </p:cNvPr>
          <p:cNvSpPr txBox="1"/>
          <p:nvPr/>
        </p:nvSpPr>
        <p:spPr>
          <a:xfrm>
            <a:off x="6177054" y="1881450"/>
            <a:ext cx="2849378" cy="1625075"/>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tx2"/>
                </a:solidFill>
                <a:latin typeface="Fira Sans Condensed"/>
                <a:ea typeface="Fira Sans Condensed"/>
                <a:cs typeface="Fira Sans Condensed"/>
                <a:sym typeface="Fira Sans Condensed"/>
              </a:rPr>
              <a:t>Data </a:t>
            </a:r>
            <a:r>
              <a:rPr lang="tr-TR" sz="1800" dirty="0" err="1">
                <a:solidFill>
                  <a:schemeClr val="tx2"/>
                </a:solidFill>
                <a:latin typeface="Fira Sans Condensed"/>
                <a:ea typeface="Fira Sans Condensed"/>
                <a:cs typeface="Fira Sans Condensed"/>
                <a:sym typeface="Fira Sans Condensed"/>
              </a:rPr>
              <a:t>Structure</a:t>
            </a:r>
            <a:endParaRPr lang="tr-TR"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tx2"/>
                </a:solidFill>
                <a:latin typeface="Fira Sans Condensed"/>
                <a:ea typeface="Fira Sans Condensed"/>
                <a:cs typeface="Fira Sans Condensed"/>
                <a:sym typeface="Fira Sans Condensed"/>
              </a:rPr>
              <a:t>Column</a:t>
            </a:r>
            <a:r>
              <a:rPr lang="tr-TR" sz="1800" dirty="0">
                <a:solidFill>
                  <a:schemeClr val="tx2"/>
                </a:solidFill>
                <a:latin typeface="Fira Sans Condensed"/>
                <a:ea typeface="Fira Sans Condensed"/>
                <a:cs typeface="Fira Sans Condensed"/>
                <a:sym typeface="Fira Sans Condensed"/>
              </a:rPr>
              <a:t> Analysis</a:t>
            </a: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tx2"/>
                </a:solidFill>
                <a:latin typeface="Fira Sans Condensed"/>
                <a:ea typeface="Fira Sans Condensed"/>
                <a:cs typeface="Fira Sans Condensed"/>
                <a:sym typeface="Fira Sans Condensed"/>
              </a:rPr>
              <a:t>Missing</a:t>
            </a:r>
            <a:r>
              <a:rPr lang="tr-TR" sz="1800" dirty="0">
                <a:solidFill>
                  <a:schemeClr val="tx2"/>
                </a:solidFill>
                <a:latin typeface="Fira Sans Condensed"/>
                <a:ea typeface="Fira Sans Condensed"/>
                <a:cs typeface="Fira Sans Condensed"/>
                <a:sym typeface="Fira Sans Condensed"/>
              </a:rPr>
              <a:t> </a:t>
            </a:r>
            <a:r>
              <a:rPr lang="tr-TR" sz="1800" dirty="0" err="1">
                <a:solidFill>
                  <a:schemeClr val="tx2"/>
                </a:solidFill>
                <a:latin typeface="Fira Sans Condensed"/>
                <a:ea typeface="Fira Sans Condensed"/>
                <a:cs typeface="Fira Sans Condensed"/>
                <a:sym typeface="Fira Sans Condensed"/>
              </a:rPr>
              <a:t>Values</a:t>
            </a:r>
            <a:endParaRPr lang="tr-TR"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tx2"/>
                </a:solidFill>
                <a:latin typeface="Fira Sans Condensed"/>
                <a:ea typeface="Fira Sans Condensed"/>
                <a:cs typeface="Fira Sans Condensed"/>
                <a:sym typeface="Fira Sans Condensed"/>
              </a:rPr>
              <a:t>Duplicates</a:t>
            </a:r>
            <a:r>
              <a:rPr lang="tr-TR" sz="1800" dirty="0">
                <a:solidFill>
                  <a:schemeClr val="tx2"/>
                </a:solidFill>
                <a:latin typeface="Fira Sans Condensed"/>
                <a:ea typeface="Fira Sans Condensed"/>
                <a:cs typeface="Fira Sans Condensed"/>
                <a:sym typeface="Fira Sans Condensed"/>
              </a:rPr>
              <a:t> &amp; </a:t>
            </a:r>
            <a:r>
              <a:rPr lang="tr-TR" sz="1800" dirty="0" err="1">
                <a:solidFill>
                  <a:schemeClr val="tx2"/>
                </a:solidFill>
                <a:latin typeface="Fira Sans Condensed"/>
                <a:ea typeface="Fira Sans Condensed"/>
                <a:cs typeface="Fira Sans Condensed"/>
                <a:sym typeface="Fira Sans Condensed"/>
              </a:rPr>
              <a:t>Outliers</a:t>
            </a:r>
            <a:endParaRPr lang="tr-TR" sz="1800" dirty="0">
              <a:solidFill>
                <a:schemeClr val="tx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lvl="0" algn="l" rtl="0">
              <a:spcBef>
                <a:spcPts val="0"/>
              </a:spcBef>
              <a:spcAft>
                <a:spcPts val="0"/>
              </a:spcAft>
            </a:pPr>
            <a:endParaRPr lang="tr-TR" sz="1800" dirty="0">
              <a:solidFill>
                <a:schemeClr val="lt2"/>
              </a:solidFill>
              <a:latin typeface="Fira Sans Condensed"/>
              <a:ea typeface="Fira Sans Condensed"/>
              <a:cs typeface="Fira Sans Condensed"/>
              <a:sym typeface="Fira Sans Condensed"/>
            </a:endParaRPr>
          </a:p>
        </p:txBody>
      </p:sp>
      <p:cxnSp>
        <p:nvCxnSpPr>
          <p:cNvPr id="9" name="Google Shape;738;p30">
            <a:extLst>
              <a:ext uri="{FF2B5EF4-FFF2-40B4-BE49-F238E27FC236}">
                <a16:creationId xmlns:a16="http://schemas.microsoft.com/office/drawing/2014/main" id="{DD5B94D0-0470-4544-B8C3-2CC7EF392B07}"/>
              </a:ext>
            </a:extLst>
          </p:cNvPr>
          <p:cNvCxnSpPr>
            <a:cxnSpLocks/>
          </p:cNvCxnSpPr>
          <p:nvPr/>
        </p:nvCxnSpPr>
        <p:spPr>
          <a:xfrm flipH="1">
            <a:off x="4774780" y="1817414"/>
            <a:ext cx="770400" cy="0"/>
          </a:xfrm>
          <a:prstGeom prst="straightConnector1">
            <a:avLst/>
          </a:prstGeom>
          <a:noFill/>
          <a:ln w="19050" cap="flat" cmpd="sng">
            <a:solidFill>
              <a:schemeClr val="lt2"/>
            </a:solidFill>
            <a:prstDash val="solid"/>
            <a:round/>
            <a:headEnd type="none" w="med" len="med"/>
            <a:tailEnd type="oval" w="med" len="med"/>
          </a:ln>
        </p:spPr>
      </p:cxnSp>
      <p:sp>
        <p:nvSpPr>
          <p:cNvPr id="2" name="TextBox 1">
            <a:extLst>
              <a:ext uri="{FF2B5EF4-FFF2-40B4-BE49-F238E27FC236}">
                <a16:creationId xmlns:a16="http://schemas.microsoft.com/office/drawing/2014/main" id="{E734674E-B38E-3E4B-9141-8406C80AB59D}"/>
              </a:ext>
            </a:extLst>
          </p:cNvPr>
          <p:cNvSpPr txBox="1"/>
          <p:nvPr/>
        </p:nvSpPr>
        <p:spPr>
          <a:xfrm>
            <a:off x="731927" y="813253"/>
            <a:ext cx="2381437" cy="400110"/>
          </a:xfrm>
          <a:prstGeom prst="rect">
            <a:avLst/>
          </a:prstGeom>
          <a:noFill/>
        </p:spPr>
        <p:txBody>
          <a:bodyPr wrap="square">
            <a:spAutoFit/>
          </a:bodyPr>
          <a:lstStyle/>
          <a:p>
            <a:pPr marL="0" lvl="0" indent="0" algn="l" rtl="0">
              <a:spcBef>
                <a:spcPts val="0"/>
              </a:spcBef>
              <a:spcAft>
                <a:spcPts val="0"/>
              </a:spcAft>
              <a:buNone/>
            </a:pPr>
            <a:r>
              <a:rPr lang="tr-TR" sz="2000" b="1" dirty="0" err="1">
                <a:solidFill>
                  <a:schemeClr val="lt2"/>
                </a:solidFill>
                <a:latin typeface="Rajdhani"/>
                <a:ea typeface="Rajdhani"/>
                <a:cs typeface="Rajdhani"/>
                <a:sym typeface="Rajdhani"/>
              </a:rPr>
              <a:t>Introduction</a:t>
            </a:r>
            <a:endParaRPr lang="en-US" sz="2000" b="1" dirty="0">
              <a:solidFill>
                <a:schemeClr val="lt2"/>
              </a:solidFill>
              <a:latin typeface="Rajdhani"/>
              <a:ea typeface="Rajdhani"/>
              <a:cs typeface="Rajdhani"/>
              <a:sym typeface="Rajdhani"/>
            </a:endParaRPr>
          </a:p>
        </p:txBody>
      </p:sp>
      <p:sp>
        <p:nvSpPr>
          <p:cNvPr id="3" name="TextBox 2">
            <a:extLst>
              <a:ext uri="{FF2B5EF4-FFF2-40B4-BE49-F238E27FC236}">
                <a16:creationId xmlns:a16="http://schemas.microsoft.com/office/drawing/2014/main" id="{A4935DC9-1947-C501-176B-62BAF2E77DB0}"/>
              </a:ext>
            </a:extLst>
          </p:cNvPr>
          <p:cNvSpPr txBox="1"/>
          <p:nvPr/>
        </p:nvSpPr>
        <p:spPr>
          <a:xfrm>
            <a:off x="2519916" y="813253"/>
            <a:ext cx="1748746"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1</a:t>
            </a:r>
            <a:endParaRPr lang="en" sz="2000" b="1" dirty="0">
              <a:solidFill>
                <a:schemeClr val="lt2"/>
              </a:solidFill>
              <a:latin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90934"/>
            <a:ext cx="7704000" cy="572700"/>
          </a:xfrm>
          <a:prstGeom prst="rect">
            <a:avLst/>
          </a:prstGeom>
        </p:spPr>
        <p:txBody>
          <a:bodyPr spcFirstLastPara="1" wrap="square" lIns="91425" tIns="91425" rIns="91425" bIns="91425" anchor="t" anchorCtr="0">
            <a:noAutofit/>
          </a:bodyPr>
          <a:lstStyle/>
          <a:p>
            <a:pPr lvl="0" rtl="0">
              <a:spcBef>
                <a:spcPts val="0"/>
              </a:spcBef>
              <a:spcAft>
                <a:spcPts val="0"/>
              </a:spcAft>
              <a:buClr>
                <a:schemeClr val="tx2"/>
              </a:buClr>
            </a:pPr>
            <a:r>
              <a:rPr lang="tr-TR" dirty="0" err="1">
                <a:latin typeface="Rajdhani" panose="020B0604020202020204" charset="-94"/>
                <a:ea typeface="Fira Sans Condensed"/>
                <a:cs typeface="Rajdhani" panose="020B0604020202020204" charset="-94"/>
                <a:sym typeface="Fira Sans Condensed"/>
              </a:rPr>
              <a:t>Summary</a:t>
            </a:r>
            <a:endParaRPr lang="tr-TR" dirty="0">
              <a:solidFill>
                <a:schemeClr val="lt2"/>
              </a:solidFill>
              <a:latin typeface="Rajdhani" panose="020B0604020202020204" charset="-94"/>
              <a:ea typeface="Fira Sans Condensed"/>
              <a:cs typeface="Rajdhani" panose="020B0604020202020204" charset="-94"/>
              <a:sym typeface="Fira Sans Condensed"/>
            </a:endParaRPr>
          </a:p>
        </p:txBody>
      </p:sp>
      <p:pic>
        <p:nvPicPr>
          <p:cNvPr id="2" name="Graphic 1" descr="Streetcar with solid fill">
            <a:extLst>
              <a:ext uri="{FF2B5EF4-FFF2-40B4-BE49-F238E27FC236}">
                <a16:creationId xmlns:a16="http://schemas.microsoft.com/office/drawing/2014/main" id="{C91641E8-13A6-832C-00C3-44BCB03E3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944838"/>
            <a:ext cx="356615" cy="356615"/>
          </a:xfrm>
          <a:prstGeom prst="rect">
            <a:avLst/>
          </a:prstGeom>
        </p:spPr>
      </p:pic>
      <p:pic>
        <p:nvPicPr>
          <p:cNvPr id="5" name="Graphic 4" descr="Streetcar with solid fill">
            <a:extLst>
              <a:ext uri="{FF2B5EF4-FFF2-40B4-BE49-F238E27FC236}">
                <a16:creationId xmlns:a16="http://schemas.microsoft.com/office/drawing/2014/main" id="{B358B7A6-6CB3-65FF-8DDE-4F415DFE8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1599073"/>
            <a:ext cx="356615" cy="356615"/>
          </a:xfrm>
          <a:prstGeom prst="rect">
            <a:avLst/>
          </a:prstGeom>
        </p:spPr>
      </p:pic>
      <p:sp>
        <p:nvSpPr>
          <p:cNvPr id="9" name="TextBox 8">
            <a:extLst>
              <a:ext uri="{FF2B5EF4-FFF2-40B4-BE49-F238E27FC236}">
                <a16:creationId xmlns:a16="http://schemas.microsoft.com/office/drawing/2014/main" id="{304468FB-5090-8DF0-D530-F3F01C50DE97}"/>
              </a:ext>
            </a:extLst>
          </p:cNvPr>
          <p:cNvSpPr txBox="1"/>
          <p:nvPr/>
        </p:nvSpPr>
        <p:spPr>
          <a:xfrm>
            <a:off x="1250156" y="969256"/>
            <a:ext cx="5909100"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Described the data structure and checked for annotations</a:t>
            </a:r>
            <a:r>
              <a:rPr lang="tr-TR" dirty="0">
                <a:solidFill>
                  <a:schemeClr val="accent4"/>
                </a:solidFill>
                <a:latin typeface="Fira Sans Condensed" panose="020B0503050000020004" pitchFamily="34" charset="0"/>
              </a:rPr>
              <a:t>.</a:t>
            </a:r>
            <a:endParaRPr lang="en-US" dirty="0">
              <a:solidFill>
                <a:schemeClr val="accent4"/>
              </a:solidFill>
              <a:latin typeface="Fira Sans Condensed" panose="020B0503050000020004" pitchFamily="34" charset="0"/>
            </a:endParaRPr>
          </a:p>
        </p:txBody>
      </p:sp>
      <p:sp>
        <p:nvSpPr>
          <p:cNvPr id="10" name="TextBox 9">
            <a:extLst>
              <a:ext uri="{FF2B5EF4-FFF2-40B4-BE49-F238E27FC236}">
                <a16:creationId xmlns:a16="http://schemas.microsoft.com/office/drawing/2014/main" id="{EE2F81D8-C208-DCB4-5115-02C77AEF66BD}"/>
              </a:ext>
            </a:extLst>
          </p:cNvPr>
          <p:cNvSpPr txBox="1"/>
          <p:nvPr/>
        </p:nvSpPr>
        <p:spPr>
          <a:xfrm>
            <a:off x="1250156" y="1633492"/>
            <a:ext cx="7173944"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Assessed data quantity, distributions, representation, and addressed any gaps</a:t>
            </a:r>
            <a:r>
              <a:rPr lang="tr-TR" dirty="0">
                <a:solidFill>
                  <a:schemeClr val="accent4"/>
                </a:solidFill>
                <a:latin typeface="Fira Sans Condensed" panose="020B0503050000020004" pitchFamily="34" charset="0"/>
              </a:rPr>
              <a:t>.</a:t>
            </a:r>
            <a:endParaRPr lang="en-US"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F8EC1771-CAE6-7D84-1FA1-D0694EA52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552" y="2234580"/>
            <a:ext cx="356615" cy="356615"/>
          </a:xfrm>
          <a:prstGeom prst="rect">
            <a:avLst/>
          </a:prstGeom>
        </p:spPr>
      </p:pic>
      <p:pic>
        <p:nvPicPr>
          <p:cNvPr id="7" name="Graphic 6" descr="Streetcar with solid fill">
            <a:extLst>
              <a:ext uri="{FF2B5EF4-FFF2-40B4-BE49-F238E27FC236}">
                <a16:creationId xmlns:a16="http://schemas.microsoft.com/office/drawing/2014/main" id="{6630FBBE-E8D0-EEB4-460B-F1B583F19A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2868422"/>
            <a:ext cx="356615" cy="356615"/>
          </a:xfrm>
          <a:prstGeom prst="rect">
            <a:avLst/>
          </a:prstGeom>
        </p:spPr>
      </p:pic>
      <p:sp>
        <p:nvSpPr>
          <p:cNvPr id="8" name="TextBox 7">
            <a:extLst>
              <a:ext uri="{FF2B5EF4-FFF2-40B4-BE49-F238E27FC236}">
                <a16:creationId xmlns:a16="http://schemas.microsoft.com/office/drawing/2014/main" id="{590CB282-C600-3FEC-B657-0423D7ED697C}"/>
              </a:ext>
            </a:extLst>
          </p:cNvPr>
          <p:cNvSpPr txBox="1"/>
          <p:nvPr/>
        </p:nvSpPr>
        <p:spPr>
          <a:xfrm>
            <a:off x="1250155" y="2195559"/>
            <a:ext cx="7723723" cy="523220"/>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Chose to use the complete dataset for analysis and investigated the availability of supplementary data to enhance the analysis</a:t>
            </a:r>
            <a:r>
              <a:rPr lang="tr-TR" dirty="0">
                <a:solidFill>
                  <a:schemeClr val="accent4"/>
                </a:solidFill>
                <a:latin typeface="Fira Sans Condensed" panose="020B0503050000020004" pitchFamily="34" charset="0"/>
              </a:rPr>
              <a:t>.</a:t>
            </a:r>
            <a:endParaRPr lang="en-US" dirty="0">
              <a:solidFill>
                <a:schemeClr val="accent4"/>
              </a:solidFill>
              <a:latin typeface="Fira Sans Condensed" panose="020B0503050000020004" pitchFamily="34" charset="0"/>
            </a:endParaRPr>
          </a:p>
        </p:txBody>
      </p:sp>
      <p:pic>
        <p:nvPicPr>
          <p:cNvPr id="11" name="Graphic 10" descr="Streetcar with solid fill">
            <a:extLst>
              <a:ext uri="{FF2B5EF4-FFF2-40B4-BE49-F238E27FC236}">
                <a16:creationId xmlns:a16="http://schemas.microsoft.com/office/drawing/2014/main" id="{D43D8C7C-57E6-B15A-5577-04B08D1CC9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3502264"/>
            <a:ext cx="356615" cy="356615"/>
          </a:xfrm>
          <a:prstGeom prst="rect">
            <a:avLst/>
          </a:prstGeom>
        </p:spPr>
      </p:pic>
      <p:sp>
        <p:nvSpPr>
          <p:cNvPr id="12" name="TextBox 11">
            <a:extLst>
              <a:ext uri="{FF2B5EF4-FFF2-40B4-BE49-F238E27FC236}">
                <a16:creationId xmlns:a16="http://schemas.microsoft.com/office/drawing/2014/main" id="{1FF6FE76-1377-C242-1B18-8E92B12DDF95}"/>
              </a:ext>
            </a:extLst>
          </p:cNvPr>
          <p:cNvSpPr txBox="1"/>
          <p:nvPr/>
        </p:nvSpPr>
        <p:spPr>
          <a:xfrm>
            <a:off x="1250156" y="2901984"/>
            <a:ext cx="4400550"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Handled missing values in the dataset.</a:t>
            </a:r>
            <a:endParaRPr lang="en-US" dirty="0">
              <a:solidFill>
                <a:schemeClr val="accent4"/>
              </a:solidFill>
              <a:latin typeface="Fira Sans Condensed" panose="020B0503050000020004" pitchFamily="34" charset="0"/>
            </a:endParaRPr>
          </a:p>
        </p:txBody>
      </p:sp>
      <p:pic>
        <p:nvPicPr>
          <p:cNvPr id="13" name="Graphic 12" descr="Streetcar with solid fill">
            <a:extLst>
              <a:ext uri="{FF2B5EF4-FFF2-40B4-BE49-F238E27FC236}">
                <a16:creationId xmlns:a16="http://schemas.microsoft.com/office/drawing/2014/main" id="{64DF566E-7396-4194-92F5-4E7E55A7B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4136106"/>
            <a:ext cx="356615" cy="356615"/>
          </a:xfrm>
          <a:prstGeom prst="rect">
            <a:avLst/>
          </a:prstGeom>
        </p:spPr>
      </p:pic>
      <p:sp>
        <p:nvSpPr>
          <p:cNvPr id="14" name="TextBox 13">
            <a:extLst>
              <a:ext uri="{FF2B5EF4-FFF2-40B4-BE49-F238E27FC236}">
                <a16:creationId xmlns:a16="http://schemas.microsoft.com/office/drawing/2014/main" id="{2F7590DC-FABB-B712-EA1C-8116E5B7A50F}"/>
              </a:ext>
            </a:extLst>
          </p:cNvPr>
          <p:cNvSpPr txBox="1"/>
          <p:nvPr/>
        </p:nvSpPr>
        <p:spPr>
          <a:xfrm>
            <a:off x="1250156" y="3526682"/>
            <a:ext cx="4400550"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Identified and removed outliers from the data.</a:t>
            </a:r>
            <a:endParaRPr lang="en-US" dirty="0">
              <a:solidFill>
                <a:schemeClr val="accent4"/>
              </a:solidFill>
              <a:latin typeface="Fira Sans Condensed" panose="020B0503050000020004" pitchFamily="34" charset="0"/>
            </a:endParaRPr>
          </a:p>
        </p:txBody>
      </p:sp>
      <p:sp>
        <p:nvSpPr>
          <p:cNvPr id="16" name="TextBox 15">
            <a:extLst>
              <a:ext uri="{FF2B5EF4-FFF2-40B4-BE49-F238E27FC236}">
                <a16:creationId xmlns:a16="http://schemas.microsoft.com/office/drawing/2014/main" id="{70348A7B-113E-D7A6-21DF-715B1238EDAB}"/>
              </a:ext>
            </a:extLst>
          </p:cNvPr>
          <p:cNvSpPr txBox="1"/>
          <p:nvPr/>
        </p:nvSpPr>
        <p:spPr>
          <a:xfrm>
            <a:off x="1250155" y="4160524"/>
            <a:ext cx="7723723" cy="307777"/>
          </a:xfrm>
          <a:prstGeom prst="rect">
            <a:avLst/>
          </a:prstGeom>
          <a:noFill/>
        </p:spPr>
        <p:txBody>
          <a:bodyPr wrap="square" rtlCol="0">
            <a:spAutoFit/>
          </a:bodyPr>
          <a:lstStyle/>
          <a:p>
            <a:r>
              <a:rPr lang="en-GB" b="0" i="0" dirty="0">
                <a:solidFill>
                  <a:schemeClr val="tx2"/>
                </a:solidFill>
                <a:effectLst/>
                <a:latin typeface="Fira Sans Condensed" panose="020B0503050000020004" pitchFamily="34" charset="0"/>
              </a:rPr>
              <a:t>Clarified the logic behind the </a:t>
            </a:r>
            <a:r>
              <a:rPr lang="tr-TR" b="0" i="0" dirty="0" err="1">
                <a:solidFill>
                  <a:schemeClr val="tx2"/>
                </a:solidFill>
                <a:effectLst/>
                <a:latin typeface="Fira Sans Condensed" panose="020B0503050000020004" pitchFamily="34" charset="0"/>
              </a:rPr>
              <a:t>decisions</a:t>
            </a:r>
            <a:r>
              <a:rPr lang="tr-TR" b="0" i="0" dirty="0">
                <a:solidFill>
                  <a:schemeClr val="tx2"/>
                </a:solidFill>
                <a:effectLst/>
                <a:latin typeface="Fira Sans Condensed" panose="020B0503050000020004" pitchFamily="34" charset="0"/>
              </a:rPr>
              <a:t> </a:t>
            </a:r>
            <a:r>
              <a:rPr lang="tr-TR" b="0" i="0" dirty="0" err="1">
                <a:solidFill>
                  <a:schemeClr val="tx2"/>
                </a:solidFill>
                <a:effectLst/>
                <a:latin typeface="Fira Sans Condensed" panose="020B0503050000020004" pitchFamily="34" charset="0"/>
              </a:rPr>
              <a:t>made</a:t>
            </a:r>
            <a:r>
              <a:rPr lang="en-GB" b="0" i="0" dirty="0">
                <a:solidFill>
                  <a:schemeClr val="tx2"/>
                </a:solidFill>
                <a:effectLst/>
                <a:latin typeface="Fira Sans Condensed" panose="020B0503050000020004" pitchFamily="34" charset="0"/>
              </a:rPr>
              <a:t> in data preparation and analysis</a:t>
            </a:r>
            <a:r>
              <a:rPr lang="tr-TR" b="0" i="0" dirty="0">
                <a:solidFill>
                  <a:schemeClr val="tx2"/>
                </a:solidFill>
                <a:effectLst/>
                <a:latin typeface="Fira Sans Condensed" panose="020B0503050000020004" pitchFamily="34" charset="0"/>
              </a:rPr>
              <a:t>.</a:t>
            </a:r>
            <a:endParaRPr lang="en-US" dirty="0">
              <a:solidFill>
                <a:schemeClr val="tx2"/>
              </a:solidFill>
              <a:latin typeface="Fira Sans Condensed" panose="020B0503050000020004" pitchFamily="34" charset="0"/>
            </a:endParaRPr>
          </a:p>
        </p:txBody>
      </p:sp>
    </p:spTree>
    <p:extLst>
      <p:ext uri="{BB962C8B-B14F-4D97-AF65-F5344CB8AC3E}">
        <p14:creationId xmlns:p14="http://schemas.microsoft.com/office/powerpoint/2010/main" val="427023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90934"/>
            <a:ext cx="7704000" cy="572700"/>
          </a:xfrm>
          <a:prstGeom prst="rect">
            <a:avLst/>
          </a:prstGeom>
        </p:spPr>
        <p:txBody>
          <a:bodyPr spcFirstLastPara="1" wrap="square" lIns="91425" tIns="91425" rIns="91425" bIns="91425" anchor="t" anchorCtr="0">
            <a:noAutofit/>
          </a:bodyPr>
          <a:lstStyle/>
          <a:p>
            <a:pPr lvl="0" rtl="0">
              <a:spcBef>
                <a:spcPts val="0"/>
              </a:spcBef>
              <a:spcAft>
                <a:spcPts val="0"/>
              </a:spcAft>
              <a:buClr>
                <a:schemeClr val="tx2"/>
              </a:buClr>
            </a:pPr>
            <a:r>
              <a:rPr lang="tr-TR" dirty="0" err="1">
                <a:solidFill>
                  <a:schemeClr val="lt2"/>
                </a:solidFill>
                <a:latin typeface="Rajdhani" panose="020B0604020202020204" charset="-94"/>
                <a:ea typeface="Fira Sans Condensed"/>
                <a:cs typeface="Rajdhani" panose="020B0604020202020204" charset="-94"/>
                <a:sym typeface="Fira Sans Condensed"/>
              </a:rPr>
              <a:t>Next</a:t>
            </a:r>
            <a:r>
              <a:rPr lang="tr-TR" dirty="0">
                <a:solidFill>
                  <a:schemeClr val="lt2"/>
                </a:solidFill>
                <a:latin typeface="Rajdhani" panose="020B0604020202020204" charset="-94"/>
                <a:ea typeface="Fira Sans Condensed"/>
                <a:cs typeface="Rajdhani" panose="020B0604020202020204" charset="-94"/>
                <a:sym typeface="Fira Sans Condensed"/>
              </a:rPr>
              <a:t> </a:t>
            </a:r>
            <a:r>
              <a:rPr lang="tr-TR" dirty="0" err="1">
                <a:solidFill>
                  <a:schemeClr val="lt2"/>
                </a:solidFill>
                <a:latin typeface="Rajdhani" panose="020B0604020202020204" charset="-94"/>
                <a:ea typeface="Fira Sans Condensed"/>
                <a:cs typeface="Rajdhani" panose="020B0604020202020204" charset="-94"/>
                <a:sym typeface="Fira Sans Condensed"/>
              </a:rPr>
              <a:t>Steps</a:t>
            </a:r>
            <a:endParaRPr lang="tr-TR" dirty="0">
              <a:solidFill>
                <a:schemeClr val="lt2"/>
              </a:solidFill>
              <a:latin typeface="Rajdhani" panose="020B0604020202020204" charset="-94"/>
              <a:ea typeface="Fira Sans Condensed"/>
              <a:cs typeface="Rajdhani" panose="020B0604020202020204" charset="-94"/>
              <a:sym typeface="Fira Sans Condensed"/>
            </a:endParaRPr>
          </a:p>
        </p:txBody>
      </p:sp>
      <p:pic>
        <p:nvPicPr>
          <p:cNvPr id="2" name="Graphic 1" descr="Streetcar with solid fill">
            <a:extLst>
              <a:ext uri="{FF2B5EF4-FFF2-40B4-BE49-F238E27FC236}">
                <a16:creationId xmlns:a16="http://schemas.microsoft.com/office/drawing/2014/main" id="{C91641E8-13A6-832C-00C3-44BCB03E3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4" y="944836"/>
            <a:ext cx="356615" cy="356615"/>
          </a:xfrm>
          <a:prstGeom prst="rect">
            <a:avLst/>
          </a:prstGeom>
        </p:spPr>
      </p:pic>
      <p:pic>
        <p:nvPicPr>
          <p:cNvPr id="5" name="Graphic 4" descr="Streetcar with solid fill">
            <a:extLst>
              <a:ext uri="{FF2B5EF4-FFF2-40B4-BE49-F238E27FC236}">
                <a16:creationId xmlns:a16="http://schemas.microsoft.com/office/drawing/2014/main" id="{B358B7A6-6CB3-65FF-8DDE-4F415DFE8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1752963"/>
            <a:ext cx="356615" cy="356615"/>
          </a:xfrm>
          <a:prstGeom prst="rect">
            <a:avLst/>
          </a:prstGeom>
        </p:spPr>
      </p:pic>
      <p:sp>
        <p:nvSpPr>
          <p:cNvPr id="9" name="TextBox 8">
            <a:extLst>
              <a:ext uri="{FF2B5EF4-FFF2-40B4-BE49-F238E27FC236}">
                <a16:creationId xmlns:a16="http://schemas.microsoft.com/office/drawing/2014/main" id="{304468FB-5090-8DF0-D530-F3F01C50DE97}"/>
              </a:ext>
            </a:extLst>
          </p:cNvPr>
          <p:cNvSpPr txBox="1"/>
          <p:nvPr/>
        </p:nvSpPr>
        <p:spPr>
          <a:xfrm>
            <a:off x="1250155" y="974491"/>
            <a:ext cx="4400550"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Removing tweets with positive sentiment</a:t>
            </a:r>
            <a:r>
              <a:rPr lang="tr-TR" dirty="0">
                <a:solidFill>
                  <a:schemeClr val="accent4"/>
                </a:solidFill>
                <a:latin typeface="Fira Sans Condensed" panose="020B0503050000020004" pitchFamily="34" charset="0"/>
              </a:rPr>
              <a:t>.</a:t>
            </a:r>
            <a:endParaRPr lang="en-US" dirty="0">
              <a:solidFill>
                <a:schemeClr val="accent4"/>
              </a:solidFill>
              <a:latin typeface="Fira Sans Condensed" panose="020B0503050000020004" pitchFamily="34" charset="0"/>
            </a:endParaRPr>
          </a:p>
        </p:txBody>
      </p:sp>
      <p:sp>
        <p:nvSpPr>
          <p:cNvPr id="10" name="TextBox 9">
            <a:extLst>
              <a:ext uri="{FF2B5EF4-FFF2-40B4-BE49-F238E27FC236}">
                <a16:creationId xmlns:a16="http://schemas.microsoft.com/office/drawing/2014/main" id="{EE2F81D8-C208-DCB4-5115-02C77AEF66BD}"/>
              </a:ext>
            </a:extLst>
          </p:cNvPr>
          <p:cNvSpPr txBox="1"/>
          <p:nvPr/>
        </p:nvSpPr>
        <p:spPr>
          <a:xfrm>
            <a:off x="1250156" y="1777381"/>
            <a:ext cx="6778722"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Start with data preprocessing – stemming , </a:t>
            </a:r>
            <a:r>
              <a:rPr lang="en-GB" dirty="0" err="1">
                <a:solidFill>
                  <a:schemeClr val="accent4"/>
                </a:solidFill>
                <a:latin typeface="Fira Sans Condensed" panose="020B0503050000020004" pitchFamily="34" charset="0"/>
              </a:rPr>
              <a:t>lementization</a:t>
            </a:r>
            <a:r>
              <a:rPr lang="en-GB" dirty="0">
                <a:solidFill>
                  <a:schemeClr val="accent4"/>
                </a:solidFill>
                <a:latin typeface="Fira Sans Condensed" panose="020B0503050000020004" pitchFamily="34" charset="0"/>
              </a:rPr>
              <a:t> , entity extraction etc.</a:t>
            </a:r>
            <a:endParaRPr lang="en-US" dirty="0">
              <a:solidFill>
                <a:schemeClr val="accent4"/>
              </a:solidFill>
              <a:latin typeface="Fira Sans Condensed" panose="020B0503050000020004" pitchFamily="34" charset="0"/>
            </a:endParaRPr>
          </a:p>
        </p:txBody>
      </p:sp>
      <p:pic>
        <p:nvPicPr>
          <p:cNvPr id="3" name="Picture 2" descr="A train at a station">
            <a:extLst>
              <a:ext uri="{FF2B5EF4-FFF2-40B4-BE49-F238E27FC236}">
                <a16:creationId xmlns:a16="http://schemas.microsoft.com/office/drawing/2014/main" id="{9BCF99DE-E128-7A96-179F-4A02BFF62971}"/>
              </a:ext>
            </a:extLst>
          </p:cNvPr>
          <p:cNvPicPr>
            <a:picLocks noChangeAspect="1"/>
          </p:cNvPicPr>
          <p:nvPr/>
        </p:nvPicPr>
        <p:blipFill>
          <a:blip r:embed="rId5">
            <a:duotone>
              <a:prstClr val="black"/>
              <a:schemeClr val="accent2">
                <a:tint val="45000"/>
                <a:satMod val="400000"/>
              </a:schemeClr>
            </a:duotone>
          </a:blip>
          <a:stretch>
            <a:fillRect/>
          </a:stretch>
        </p:blipFill>
        <p:spPr>
          <a:xfrm>
            <a:off x="2317765" y="1388790"/>
            <a:ext cx="5450660" cy="3754710"/>
          </a:xfrm>
          <a:prstGeom prst="rect">
            <a:avLst/>
          </a:prstGeom>
          <a:effectLst>
            <a:outerShdw blurRad="406400" dir="10380000" algn="ctr" rotWithShape="0">
              <a:srgbClr val="000000">
                <a:alpha val="84000"/>
              </a:srgbClr>
            </a:outerShdw>
            <a:softEdge rad="1244600"/>
          </a:effectLst>
        </p:spPr>
      </p:pic>
      <p:pic>
        <p:nvPicPr>
          <p:cNvPr id="4" name="Graphic 3" descr="Streetcar with solid fill">
            <a:extLst>
              <a:ext uri="{FF2B5EF4-FFF2-40B4-BE49-F238E27FC236}">
                <a16:creationId xmlns:a16="http://schemas.microsoft.com/office/drawing/2014/main" id="{F20A7C6E-982A-26B7-A0D5-1F6E9D53BB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2470358"/>
            <a:ext cx="356615" cy="356615"/>
          </a:xfrm>
          <a:prstGeom prst="rect">
            <a:avLst/>
          </a:prstGeom>
        </p:spPr>
      </p:pic>
      <p:pic>
        <p:nvPicPr>
          <p:cNvPr id="6" name="Graphic 5" descr="Streetcar with solid fill">
            <a:extLst>
              <a:ext uri="{FF2B5EF4-FFF2-40B4-BE49-F238E27FC236}">
                <a16:creationId xmlns:a16="http://schemas.microsoft.com/office/drawing/2014/main" id="{0DCEF9E7-9888-EA43-ABFC-C4ACE0F740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4" y="3187753"/>
            <a:ext cx="356615" cy="356615"/>
          </a:xfrm>
          <a:prstGeom prst="rect">
            <a:avLst/>
          </a:prstGeom>
        </p:spPr>
      </p:pic>
      <p:sp>
        <p:nvSpPr>
          <p:cNvPr id="7" name="TextBox 6">
            <a:extLst>
              <a:ext uri="{FF2B5EF4-FFF2-40B4-BE49-F238E27FC236}">
                <a16:creationId xmlns:a16="http://schemas.microsoft.com/office/drawing/2014/main" id="{75190284-D60D-1C2E-8602-EC066B91E0BF}"/>
              </a:ext>
            </a:extLst>
          </p:cNvPr>
          <p:cNvSpPr txBox="1"/>
          <p:nvPr/>
        </p:nvSpPr>
        <p:spPr>
          <a:xfrm>
            <a:off x="1250155" y="2494776"/>
            <a:ext cx="7703999"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Take a pretrained classification model and finetune to get the complaints and non</a:t>
            </a:r>
            <a:r>
              <a:rPr lang="tr-TR" dirty="0">
                <a:solidFill>
                  <a:schemeClr val="accent4"/>
                </a:solidFill>
                <a:latin typeface="Fira Sans Condensed" panose="020B0503050000020004" pitchFamily="34" charset="0"/>
              </a:rPr>
              <a:t>-</a:t>
            </a:r>
            <a:r>
              <a:rPr lang="en-GB" dirty="0">
                <a:solidFill>
                  <a:schemeClr val="accent4"/>
                </a:solidFill>
                <a:latin typeface="Fira Sans Condensed" panose="020B0503050000020004" pitchFamily="34" charset="0"/>
              </a:rPr>
              <a:t>complaints.</a:t>
            </a:r>
            <a:endParaRPr lang="en-US" dirty="0">
              <a:solidFill>
                <a:schemeClr val="accent4"/>
              </a:solidFill>
              <a:latin typeface="Fira Sans Condensed" panose="020B0503050000020004" pitchFamily="34" charset="0"/>
            </a:endParaRPr>
          </a:p>
        </p:txBody>
      </p:sp>
      <p:sp>
        <p:nvSpPr>
          <p:cNvPr id="8" name="TextBox 7">
            <a:extLst>
              <a:ext uri="{FF2B5EF4-FFF2-40B4-BE49-F238E27FC236}">
                <a16:creationId xmlns:a16="http://schemas.microsoft.com/office/drawing/2014/main" id="{99F5A9F1-1AC2-1690-3D56-9145357C02F2}"/>
              </a:ext>
            </a:extLst>
          </p:cNvPr>
          <p:cNvSpPr txBox="1"/>
          <p:nvPr/>
        </p:nvSpPr>
        <p:spPr>
          <a:xfrm>
            <a:off x="1250156" y="3206979"/>
            <a:ext cx="6778722" cy="307777"/>
          </a:xfrm>
          <a:prstGeom prst="rect">
            <a:avLst/>
          </a:prstGeom>
          <a:noFill/>
        </p:spPr>
        <p:txBody>
          <a:bodyPr wrap="square" rtlCol="0">
            <a:spAutoFit/>
          </a:bodyPr>
          <a:lstStyle/>
          <a:p>
            <a:r>
              <a:rPr lang="en-GB" dirty="0">
                <a:solidFill>
                  <a:schemeClr val="accent4"/>
                </a:solidFill>
                <a:latin typeface="Fira Sans Condensed" panose="020B0503050000020004" pitchFamily="34" charset="0"/>
              </a:rPr>
              <a:t>Feed the tweets to </a:t>
            </a:r>
            <a:r>
              <a:rPr lang="tr-TR" dirty="0">
                <a:solidFill>
                  <a:schemeClr val="accent4"/>
                </a:solidFill>
                <a:latin typeface="Fira Sans Condensed" panose="020B0503050000020004" pitchFamily="34" charset="0"/>
              </a:rPr>
              <a:t>C</a:t>
            </a:r>
            <a:r>
              <a:rPr lang="en-GB" dirty="0" err="1">
                <a:solidFill>
                  <a:schemeClr val="accent4"/>
                </a:solidFill>
                <a:latin typeface="Fira Sans Condensed" panose="020B0503050000020004" pitchFamily="34" charset="0"/>
              </a:rPr>
              <a:t>hatGPT</a:t>
            </a:r>
            <a:r>
              <a:rPr lang="en-GB" dirty="0">
                <a:solidFill>
                  <a:schemeClr val="accent4"/>
                </a:solidFill>
                <a:latin typeface="Fira Sans Condensed" panose="020B0503050000020004" pitchFamily="34" charset="0"/>
              </a:rPr>
              <a:t> or any LLM model to get actions to fix the issue.</a:t>
            </a:r>
            <a:endParaRPr lang="en-US" dirty="0">
              <a:solidFill>
                <a:schemeClr val="accent4"/>
              </a:solidFill>
              <a:latin typeface="Fira Sans Condensed" panose="020B0503050000020004" pitchFamily="34" charset="0"/>
            </a:endParaRPr>
          </a:p>
        </p:txBody>
      </p:sp>
    </p:spTree>
    <p:extLst>
      <p:ext uri="{BB962C8B-B14F-4D97-AF65-F5344CB8AC3E}">
        <p14:creationId xmlns:p14="http://schemas.microsoft.com/office/powerpoint/2010/main" val="3521820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2" name="TextBox 1">
            <a:extLst>
              <a:ext uri="{FF2B5EF4-FFF2-40B4-BE49-F238E27FC236}">
                <a16:creationId xmlns:a16="http://schemas.microsoft.com/office/drawing/2014/main" id="{FEB93FA7-5708-67D7-ACBE-FEC9E099F0BC}"/>
              </a:ext>
            </a:extLst>
          </p:cNvPr>
          <p:cNvSpPr txBox="1"/>
          <p:nvPr/>
        </p:nvSpPr>
        <p:spPr>
          <a:xfrm>
            <a:off x="810635" y="1971109"/>
            <a:ext cx="7374406" cy="1015663"/>
          </a:xfrm>
          <a:prstGeom prst="rect">
            <a:avLst/>
          </a:prstGeom>
          <a:noFill/>
        </p:spPr>
        <p:txBody>
          <a:bodyPr wrap="square" rtlCol="0" anchor="ctr">
            <a:spAutoFit/>
          </a:bodyPr>
          <a:lstStyle/>
          <a:p>
            <a:pPr algn="ctr" rtl="0" fontAlgn="base">
              <a:buClr>
                <a:schemeClr val="tx2"/>
              </a:buClr>
            </a:pPr>
            <a:r>
              <a:rPr lang="en-US" sz="3200" dirty="0">
                <a:solidFill>
                  <a:schemeClr val="lt2"/>
                </a:solidFill>
                <a:latin typeface="Fira Sans Condensed"/>
              </a:rPr>
              <a:t>Thank you!</a:t>
            </a:r>
          </a:p>
          <a:p>
            <a:pPr>
              <a:buClr>
                <a:schemeClr val="tx2"/>
              </a:buClr>
            </a:pPr>
            <a:endParaRPr lang="tr-TR" dirty="0">
              <a:solidFill>
                <a:schemeClr val="tx2"/>
              </a:solidFill>
            </a:endParaRPr>
          </a:p>
          <a:p>
            <a:pPr marL="285750" indent="-285750">
              <a:buClr>
                <a:schemeClr val="tx2"/>
              </a:buClr>
              <a:buFont typeface="Arial" panose="020B0604020202020204" pitchFamily="34" charset="0"/>
              <a:buChar char="•"/>
            </a:pPr>
            <a:endParaRPr lang="en-GB" dirty="0"/>
          </a:p>
        </p:txBody>
      </p:sp>
    </p:spTree>
    <p:extLst>
      <p:ext uri="{BB962C8B-B14F-4D97-AF65-F5344CB8AC3E}">
        <p14:creationId xmlns:p14="http://schemas.microsoft.com/office/powerpoint/2010/main" val="427151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Introduction</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1096671"/>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1250444" y="1037787"/>
            <a:ext cx="7173655" cy="830997"/>
          </a:xfrm>
          <a:prstGeom prst="rect">
            <a:avLst/>
          </a:prstGeom>
          <a:noFill/>
        </p:spPr>
        <p:txBody>
          <a:bodyPr wrap="square" rtlCol="0">
            <a:spAutoFit/>
          </a:bodyPr>
          <a:lstStyle/>
          <a:p>
            <a:pPr algn="just"/>
            <a:r>
              <a:rPr lang="tr-TR" sz="1600" b="1" dirty="0">
                <a:solidFill>
                  <a:schemeClr val="accent4"/>
                </a:solidFill>
                <a:latin typeface="Fira Sans Condensed" panose="020B0503050000020004" pitchFamily="34" charset="0"/>
              </a:rPr>
              <a:t>Presentation </a:t>
            </a:r>
            <a:r>
              <a:rPr lang="en-US" sz="1600" b="1" dirty="0">
                <a:solidFill>
                  <a:schemeClr val="accent4"/>
                </a:solidFill>
                <a:latin typeface="Fira Sans Condensed" panose="020B0503050000020004" pitchFamily="34" charset="0"/>
              </a:rPr>
              <a:t>Purpose</a:t>
            </a:r>
            <a:r>
              <a:rPr lang="tr-TR" sz="1600" b="1" dirty="0">
                <a:solidFill>
                  <a:schemeClr val="accent4"/>
                </a:solidFill>
                <a:latin typeface="Fira Sans Condensed" panose="020B0503050000020004" pitchFamily="34" charset="0"/>
              </a:rPr>
              <a:t> </a:t>
            </a:r>
            <a:r>
              <a:rPr lang="en-GB" sz="1600" b="1" dirty="0">
                <a:solidFill>
                  <a:schemeClr val="accent4"/>
                </a:solidFill>
                <a:latin typeface="Fira Sans Condensed" panose="020B0503050000020004" pitchFamily="34" charset="0"/>
              </a:rPr>
              <a:t>: </a:t>
            </a:r>
            <a:r>
              <a:rPr lang="en-GB" sz="1600" dirty="0">
                <a:solidFill>
                  <a:schemeClr val="accent4"/>
                </a:solidFill>
                <a:latin typeface="Fira Sans Condensed" panose="020B0503050000020004" pitchFamily="34" charset="0"/>
              </a:rPr>
              <a:t>Delve into the critical stages of Data Understanding and Data Preparation for our project focused on enhancing Train Maintenance through NLP Analysis of Social Media Tweets</a:t>
            </a:r>
            <a:r>
              <a:rPr lang="tr-TR" sz="1600" dirty="0">
                <a:solidFill>
                  <a:schemeClr val="accent4"/>
                </a:solidFill>
                <a:latin typeface="Fira Sans Condensed" panose="020B0503050000020004" pitchFamily="34" charset="0"/>
              </a:rPr>
              <a:t>.</a:t>
            </a:r>
            <a:endParaRPr lang="en-US" sz="16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2501866"/>
            <a:ext cx="356615" cy="356615"/>
          </a:xfrm>
          <a:prstGeom prst="rect">
            <a:avLst/>
          </a:prstGeom>
        </p:spPr>
      </p:pic>
      <p:sp>
        <p:nvSpPr>
          <p:cNvPr id="5" name="TextBox 4">
            <a:extLst>
              <a:ext uri="{FF2B5EF4-FFF2-40B4-BE49-F238E27FC236}">
                <a16:creationId xmlns:a16="http://schemas.microsoft.com/office/drawing/2014/main" id="{B135D381-63DA-2976-68DD-6513D2C35D2B}"/>
              </a:ext>
            </a:extLst>
          </p:cNvPr>
          <p:cNvSpPr txBox="1"/>
          <p:nvPr/>
        </p:nvSpPr>
        <p:spPr>
          <a:xfrm>
            <a:off x="1250444" y="2442982"/>
            <a:ext cx="7173655" cy="830997"/>
          </a:xfrm>
          <a:prstGeom prst="rect">
            <a:avLst/>
          </a:prstGeom>
          <a:noFill/>
        </p:spPr>
        <p:txBody>
          <a:bodyPr wrap="square" rtlCol="0">
            <a:spAutoFit/>
          </a:bodyPr>
          <a:lstStyle/>
          <a:p>
            <a:pPr algn="just"/>
            <a:r>
              <a:rPr lang="en-GB" sz="1600" dirty="0">
                <a:solidFill>
                  <a:schemeClr val="accent4"/>
                </a:solidFill>
                <a:latin typeface="Fira Sans Condensed" panose="020B0503050000020004" pitchFamily="34" charset="0"/>
              </a:rPr>
              <a:t>Effective data understanding and preparation are the keys to ensuring the quality and accuracy of the data we use in our analysis, which is vital for making informed decisions and improving train maintenance</a:t>
            </a:r>
            <a:r>
              <a:rPr lang="tr-TR" sz="1600" dirty="0">
                <a:solidFill>
                  <a:schemeClr val="accent4"/>
                </a:solidFill>
                <a:latin typeface="Fira Sans Condensed" panose="020B0503050000020004" pitchFamily="34" charset="0"/>
              </a:rPr>
              <a:t>.</a:t>
            </a:r>
            <a:endParaRPr lang="en-US" sz="1600" dirty="0">
              <a:solidFill>
                <a:schemeClr val="accent4"/>
              </a:solidFill>
              <a:latin typeface="Fira Sans Condensed" panose="020B0503050000020004" pitchFamily="34" charset="0"/>
            </a:endParaRPr>
          </a:p>
        </p:txBody>
      </p:sp>
      <p:pic>
        <p:nvPicPr>
          <p:cNvPr id="7" name="Picture 6" descr="A train on the tracks&#10;&#10;Description automatically generated">
            <a:extLst>
              <a:ext uri="{FF2B5EF4-FFF2-40B4-BE49-F238E27FC236}">
                <a16:creationId xmlns:a16="http://schemas.microsoft.com/office/drawing/2014/main" id="{3718A767-4C36-BB18-F22F-90ECEFBF4EA3}"/>
              </a:ext>
            </a:extLst>
          </p:cNvPr>
          <p:cNvPicPr>
            <a:picLocks noChangeAspect="1"/>
          </p:cNvPicPr>
          <p:nvPr/>
        </p:nvPicPr>
        <p:blipFill rotWithShape="1">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6600"/>
                    </a14:imgEffect>
                  </a14:imgLayer>
                </a14:imgProps>
              </a:ext>
            </a:extLst>
          </a:blip>
          <a:srcRect b="21351"/>
          <a:stretch/>
        </p:blipFill>
        <p:spPr>
          <a:xfrm>
            <a:off x="3507023" y="2138731"/>
            <a:ext cx="5309733" cy="3004769"/>
          </a:xfrm>
          <a:prstGeom prst="rect">
            <a:avLst/>
          </a:prstGeom>
          <a:effectLst>
            <a:softEdge rad="12700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599"/>
            <a:ext cx="7704000" cy="10247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Data </a:t>
            </a:r>
            <a:r>
              <a:rPr lang="tr-TR" dirty="0" err="1"/>
              <a:t>Structure</a:t>
            </a:r>
            <a:endParaRPr dirty="0"/>
          </a:p>
        </p:txBody>
      </p:sp>
      <p:sp>
        <p:nvSpPr>
          <p:cNvPr id="5" name="Google Shape;964;p34">
            <a:extLst>
              <a:ext uri="{FF2B5EF4-FFF2-40B4-BE49-F238E27FC236}">
                <a16:creationId xmlns:a16="http://schemas.microsoft.com/office/drawing/2014/main" id="{21DBFB2C-F1B6-B8EC-EA0A-4D4395C2CD18}"/>
              </a:ext>
            </a:extLst>
          </p:cNvPr>
          <p:cNvSpPr txBox="1"/>
          <p:nvPr/>
        </p:nvSpPr>
        <p:spPr>
          <a:xfrm>
            <a:off x="3284517" y="3217212"/>
            <a:ext cx="2497514" cy="730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3200" b="1" dirty="0">
                <a:solidFill>
                  <a:schemeClr val="lt2"/>
                </a:solidFill>
                <a:latin typeface="Rajdhani"/>
                <a:ea typeface="Rajdhani"/>
                <a:cs typeface="Rajdhani"/>
                <a:sym typeface="Rajdhani"/>
              </a:rPr>
              <a:t>Data</a:t>
            </a:r>
            <a:endParaRPr sz="3200" b="1" dirty="0">
              <a:solidFill>
                <a:schemeClr val="lt2"/>
              </a:solidFill>
              <a:latin typeface="Rajdhani"/>
              <a:ea typeface="Rajdhani"/>
              <a:cs typeface="Rajdhani"/>
              <a:sym typeface="Rajdhani"/>
            </a:endParaRPr>
          </a:p>
        </p:txBody>
      </p:sp>
      <p:grpSp>
        <p:nvGrpSpPr>
          <p:cNvPr id="8" name="Google Shape;974;p34">
            <a:extLst>
              <a:ext uri="{FF2B5EF4-FFF2-40B4-BE49-F238E27FC236}">
                <a16:creationId xmlns:a16="http://schemas.microsoft.com/office/drawing/2014/main" id="{A40B7A1B-583E-6E99-21C1-A18E06743ED9}"/>
              </a:ext>
            </a:extLst>
          </p:cNvPr>
          <p:cNvGrpSpPr/>
          <p:nvPr/>
        </p:nvGrpSpPr>
        <p:grpSpPr>
          <a:xfrm>
            <a:off x="252814" y="2359725"/>
            <a:ext cx="1916329" cy="855992"/>
            <a:chOff x="713225" y="3745144"/>
            <a:chExt cx="2315400" cy="743899"/>
          </a:xfrm>
        </p:grpSpPr>
        <p:sp>
          <p:nvSpPr>
            <p:cNvPr id="53" name="Google Shape;975;p34">
              <a:extLst>
                <a:ext uri="{FF2B5EF4-FFF2-40B4-BE49-F238E27FC236}">
                  <a16:creationId xmlns:a16="http://schemas.microsoft.com/office/drawing/2014/main" id="{C36656CE-C8DA-F404-97DC-1AB227293E28}"/>
                </a:ext>
              </a:extLst>
            </p:cNvPr>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Quality</a:t>
              </a:r>
              <a:endParaRPr lang="tr-TR" sz="2400" b="1" dirty="0">
                <a:solidFill>
                  <a:schemeClr val="lt2"/>
                </a:solidFill>
                <a:latin typeface="Rajdhani"/>
                <a:ea typeface="Rajdhani"/>
                <a:cs typeface="Rajdhani"/>
                <a:sym typeface="Rajdhani"/>
              </a:endParaRPr>
            </a:p>
          </p:txBody>
        </p:sp>
        <p:sp>
          <p:nvSpPr>
            <p:cNvPr id="54" name="Google Shape;976;p34">
              <a:extLst>
                <a:ext uri="{FF2B5EF4-FFF2-40B4-BE49-F238E27FC236}">
                  <a16:creationId xmlns:a16="http://schemas.microsoft.com/office/drawing/2014/main" id="{EDE195A7-9164-9F86-F89C-E0DF3C6E9633}"/>
                </a:ext>
              </a:extLst>
            </p:cNvPr>
            <p:cNvSpPr txBox="1"/>
            <p:nvPr/>
          </p:nvSpPr>
          <p:spPr>
            <a:xfrm flipH="1">
              <a:off x="813962" y="4004543"/>
              <a:ext cx="203022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2,219 </a:t>
              </a:r>
              <a:r>
                <a:rPr lang="tr-TR" dirty="0" err="1">
                  <a:solidFill>
                    <a:schemeClr val="lt2"/>
                  </a:solidFill>
                  <a:latin typeface="Fira Sans Condensed"/>
                  <a:ea typeface="Fira Sans Condensed"/>
                  <a:cs typeface="Fira Sans Condensed"/>
                  <a:sym typeface="Fira Sans Condensed"/>
                </a:rPr>
                <a:t>Duplicates</a:t>
              </a:r>
              <a:endParaRPr lang="tr-TR"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3 </a:t>
              </a:r>
              <a:r>
                <a:rPr lang="tr-TR" dirty="0" err="1">
                  <a:solidFill>
                    <a:schemeClr val="lt2"/>
                  </a:solidFill>
                  <a:latin typeface="Fira Sans Condensed"/>
                  <a:ea typeface="Fira Sans Condensed"/>
                  <a:cs typeface="Fira Sans Condensed"/>
                  <a:sym typeface="Fira Sans Condensed"/>
                </a:rPr>
                <a:t>columns</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have</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missing</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values</a:t>
              </a:r>
              <a:endParaRPr dirty="0">
                <a:solidFill>
                  <a:schemeClr val="lt2"/>
                </a:solidFill>
                <a:latin typeface="Fira Sans Condensed"/>
                <a:ea typeface="Fira Sans Condensed"/>
                <a:cs typeface="Fira Sans Condensed"/>
                <a:sym typeface="Fira Sans Condensed"/>
              </a:endParaRPr>
            </a:p>
          </p:txBody>
        </p:sp>
      </p:grpSp>
      <p:grpSp>
        <p:nvGrpSpPr>
          <p:cNvPr id="9" name="Google Shape;977;p34">
            <a:extLst>
              <a:ext uri="{FF2B5EF4-FFF2-40B4-BE49-F238E27FC236}">
                <a16:creationId xmlns:a16="http://schemas.microsoft.com/office/drawing/2014/main" id="{A2FD10BF-E36D-4D2A-AE38-FCB1919B11A2}"/>
              </a:ext>
            </a:extLst>
          </p:cNvPr>
          <p:cNvGrpSpPr/>
          <p:nvPr/>
        </p:nvGrpSpPr>
        <p:grpSpPr>
          <a:xfrm>
            <a:off x="6501387" y="1351656"/>
            <a:ext cx="2277374" cy="756495"/>
            <a:chOff x="6432789" y="1895385"/>
            <a:chExt cx="2320299" cy="756495"/>
          </a:xfrm>
        </p:grpSpPr>
        <p:sp>
          <p:nvSpPr>
            <p:cNvPr id="51" name="Google Shape;978;p34">
              <a:extLst>
                <a:ext uri="{FF2B5EF4-FFF2-40B4-BE49-F238E27FC236}">
                  <a16:creationId xmlns:a16="http://schemas.microsoft.com/office/drawing/2014/main" id="{C515B64A-A13B-A42F-4C5A-1BF5C1EA4519}"/>
                </a:ext>
              </a:extLst>
            </p:cNvPr>
            <p:cNvSpPr txBox="1"/>
            <p:nvPr/>
          </p:nvSpPr>
          <p:spPr>
            <a:xfrm flipH="1">
              <a:off x="6432789" y="1895385"/>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Format</a:t>
              </a:r>
              <a:endParaRPr sz="2400" b="1" dirty="0">
                <a:solidFill>
                  <a:schemeClr val="lt2"/>
                </a:solidFill>
                <a:latin typeface="Rajdhani"/>
                <a:ea typeface="Rajdhani"/>
                <a:cs typeface="Rajdhani"/>
                <a:sym typeface="Rajdhani"/>
              </a:endParaRPr>
            </a:p>
          </p:txBody>
        </p:sp>
        <p:sp>
          <p:nvSpPr>
            <p:cNvPr id="52" name="Google Shape;979;p34">
              <a:extLst>
                <a:ext uri="{FF2B5EF4-FFF2-40B4-BE49-F238E27FC236}">
                  <a16:creationId xmlns:a16="http://schemas.microsoft.com/office/drawing/2014/main" id="{6455E35D-B7B6-3F0B-F809-A1F99061AF1E}"/>
                </a:ext>
              </a:extLst>
            </p:cNvPr>
            <p:cNvSpPr txBox="1"/>
            <p:nvPr/>
          </p:nvSpPr>
          <p:spPr>
            <a:xfrm flipH="1">
              <a:off x="6437688" y="2167380"/>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JSON File</a:t>
              </a:r>
              <a:endParaRPr dirty="0">
                <a:solidFill>
                  <a:schemeClr val="lt2"/>
                </a:solidFill>
                <a:latin typeface="Fira Sans Condensed"/>
                <a:ea typeface="Fira Sans Condensed"/>
                <a:cs typeface="Fira Sans Condensed"/>
                <a:sym typeface="Fira Sans Condensed"/>
              </a:endParaRPr>
            </a:p>
          </p:txBody>
        </p:sp>
      </p:grpSp>
      <p:grpSp>
        <p:nvGrpSpPr>
          <p:cNvPr id="10" name="Google Shape;980;p34">
            <a:extLst>
              <a:ext uri="{FF2B5EF4-FFF2-40B4-BE49-F238E27FC236}">
                <a16:creationId xmlns:a16="http://schemas.microsoft.com/office/drawing/2014/main" id="{EDE11AFB-8719-AA6A-9BF3-1D963F3C78DA}"/>
              </a:ext>
            </a:extLst>
          </p:cNvPr>
          <p:cNvGrpSpPr/>
          <p:nvPr/>
        </p:nvGrpSpPr>
        <p:grpSpPr>
          <a:xfrm>
            <a:off x="6347337" y="2424361"/>
            <a:ext cx="2420601" cy="744958"/>
            <a:chOff x="6475291" y="3744975"/>
            <a:chExt cx="2338371" cy="744958"/>
          </a:xfrm>
        </p:grpSpPr>
        <p:sp>
          <p:nvSpPr>
            <p:cNvPr id="49" name="Google Shape;981;p34">
              <a:extLst>
                <a:ext uri="{FF2B5EF4-FFF2-40B4-BE49-F238E27FC236}">
                  <a16:creationId xmlns:a16="http://schemas.microsoft.com/office/drawing/2014/main" id="{9E71D3D2-CA44-1B52-82D7-05E53B13B7DA}"/>
                </a:ext>
              </a:extLst>
            </p:cNvPr>
            <p:cNvSpPr txBox="1"/>
            <p:nvPr/>
          </p:nvSpPr>
          <p:spPr>
            <a:xfrm flipH="1">
              <a:off x="6475291" y="3744975"/>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Size</a:t>
              </a:r>
              <a:endParaRPr sz="2400" b="1" dirty="0">
                <a:solidFill>
                  <a:schemeClr val="lt2"/>
                </a:solidFill>
                <a:latin typeface="Rajdhani"/>
                <a:ea typeface="Rajdhani"/>
                <a:cs typeface="Rajdhani"/>
                <a:sym typeface="Rajdhani"/>
              </a:endParaRPr>
            </a:p>
          </p:txBody>
        </p:sp>
        <p:sp>
          <p:nvSpPr>
            <p:cNvPr id="50" name="Google Shape;982;p34">
              <a:extLst>
                <a:ext uri="{FF2B5EF4-FFF2-40B4-BE49-F238E27FC236}">
                  <a16:creationId xmlns:a16="http://schemas.microsoft.com/office/drawing/2014/main" id="{31C04E68-940D-A7DF-79DD-AB9989A3A912}"/>
                </a:ext>
              </a:extLst>
            </p:cNvPr>
            <p:cNvSpPr txBox="1"/>
            <p:nvPr/>
          </p:nvSpPr>
          <p:spPr>
            <a:xfrm flipH="1">
              <a:off x="6498262" y="4005433"/>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16,949 </a:t>
              </a:r>
              <a:r>
                <a:rPr lang="tr-TR" dirty="0" err="1">
                  <a:solidFill>
                    <a:schemeClr val="lt2"/>
                  </a:solidFill>
                  <a:latin typeface="Fira Sans Condensed"/>
                  <a:ea typeface="Fira Sans Condensed"/>
                  <a:cs typeface="Fira Sans Condensed"/>
                  <a:sym typeface="Fira Sans Condensed"/>
                </a:rPr>
                <a:t>Rows</a:t>
              </a:r>
              <a:endParaRPr lang="tr-TR"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20 </a:t>
              </a:r>
              <a:r>
                <a:rPr lang="tr-TR" dirty="0" err="1">
                  <a:solidFill>
                    <a:schemeClr val="lt2"/>
                  </a:solidFill>
                  <a:latin typeface="Fira Sans Condensed"/>
                  <a:ea typeface="Fira Sans Condensed"/>
                  <a:cs typeface="Fira Sans Condensed"/>
                  <a:sym typeface="Fira Sans Condensed"/>
                </a:rPr>
                <a:t>Columns</a:t>
              </a:r>
              <a:endParaRPr dirty="0">
                <a:solidFill>
                  <a:schemeClr val="lt2"/>
                </a:solidFill>
                <a:latin typeface="Fira Sans Condensed"/>
                <a:ea typeface="Fira Sans Condensed"/>
                <a:cs typeface="Fira Sans Condensed"/>
                <a:sym typeface="Fira Sans Condensed"/>
              </a:endParaRPr>
            </a:p>
          </p:txBody>
        </p:sp>
      </p:grpSp>
      <p:cxnSp>
        <p:nvCxnSpPr>
          <p:cNvPr id="76" name="Google Shape;738;p30">
            <a:extLst>
              <a:ext uri="{FF2B5EF4-FFF2-40B4-BE49-F238E27FC236}">
                <a16:creationId xmlns:a16="http://schemas.microsoft.com/office/drawing/2014/main" id="{48A408EE-0470-4D0C-5866-FBEFC2586381}"/>
              </a:ext>
            </a:extLst>
          </p:cNvPr>
          <p:cNvCxnSpPr>
            <a:cxnSpLocks/>
          </p:cNvCxnSpPr>
          <p:nvPr/>
        </p:nvCxnSpPr>
        <p:spPr>
          <a:xfrm>
            <a:off x="5228148" y="2808640"/>
            <a:ext cx="855970" cy="13902"/>
          </a:xfrm>
          <a:prstGeom prst="straightConnector1">
            <a:avLst/>
          </a:prstGeom>
          <a:noFill/>
          <a:ln w="19050" cap="flat" cmpd="sng">
            <a:solidFill>
              <a:schemeClr val="lt2"/>
            </a:solidFill>
            <a:prstDash val="solid"/>
            <a:round/>
            <a:headEnd type="none" w="med" len="med"/>
            <a:tailEnd type="oval" w="med" len="med"/>
          </a:ln>
        </p:spPr>
      </p:cxnSp>
      <p:cxnSp>
        <p:nvCxnSpPr>
          <p:cNvPr id="79" name="Google Shape;738;p30">
            <a:extLst>
              <a:ext uri="{FF2B5EF4-FFF2-40B4-BE49-F238E27FC236}">
                <a16:creationId xmlns:a16="http://schemas.microsoft.com/office/drawing/2014/main" id="{DC673BAE-DC99-FC1F-6A39-8692C5DC5CCB}"/>
              </a:ext>
            </a:extLst>
          </p:cNvPr>
          <p:cNvCxnSpPr>
            <a:cxnSpLocks/>
          </p:cNvCxnSpPr>
          <p:nvPr/>
        </p:nvCxnSpPr>
        <p:spPr>
          <a:xfrm>
            <a:off x="5271415" y="1727789"/>
            <a:ext cx="855970" cy="13902"/>
          </a:xfrm>
          <a:prstGeom prst="straightConnector1">
            <a:avLst/>
          </a:prstGeom>
          <a:noFill/>
          <a:ln w="19050" cap="flat" cmpd="sng">
            <a:solidFill>
              <a:schemeClr val="lt2"/>
            </a:solidFill>
            <a:prstDash val="solid"/>
            <a:round/>
            <a:headEnd type="none" w="med" len="med"/>
            <a:tailEnd type="oval" w="med" len="med"/>
          </a:ln>
        </p:spPr>
      </p:cxnSp>
      <p:cxnSp>
        <p:nvCxnSpPr>
          <p:cNvPr id="80" name="Google Shape;738;p30">
            <a:extLst>
              <a:ext uri="{FF2B5EF4-FFF2-40B4-BE49-F238E27FC236}">
                <a16:creationId xmlns:a16="http://schemas.microsoft.com/office/drawing/2014/main" id="{696D1987-396D-8831-99F1-7B2D8BAE7A94}"/>
              </a:ext>
            </a:extLst>
          </p:cNvPr>
          <p:cNvCxnSpPr>
            <a:cxnSpLocks/>
          </p:cNvCxnSpPr>
          <p:nvPr/>
        </p:nvCxnSpPr>
        <p:spPr>
          <a:xfrm>
            <a:off x="5268193" y="4072461"/>
            <a:ext cx="855970" cy="13902"/>
          </a:xfrm>
          <a:prstGeom prst="straightConnector1">
            <a:avLst/>
          </a:prstGeom>
          <a:noFill/>
          <a:ln w="19050" cap="flat" cmpd="sng">
            <a:solidFill>
              <a:schemeClr val="lt2"/>
            </a:solidFill>
            <a:prstDash val="solid"/>
            <a:round/>
            <a:headEnd type="none" w="med" len="med"/>
            <a:tailEnd type="oval" w="med" len="med"/>
          </a:ln>
        </p:spPr>
      </p:cxnSp>
      <p:grpSp>
        <p:nvGrpSpPr>
          <p:cNvPr id="81" name="Google Shape;977;p34">
            <a:extLst>
              <a:ext uri="{FF2B5EF4-FFF2-40B4-BE49-F238E27FC236}">
                <a16:creationId xmlns:a16="http://schemas.microsoft.com/office/drawing/2014/main" id="{7557C67A-40BB-6A77-6A08-7F46EF987848}"/>
              </a:ext>
            </a:extLst>
          </p:cNvPr>
          <p:cNvGrpSpPr/>
          <p:nvPr/>
        </p:nvGrpSpPr>
        <p:grpSpPr>
          <a:xfrm>
            <a:off x="6506194" y="4277805"/>
            <a:ext cx="2396823" cy="150521"/>
            <a:chOff x="6169907" y="396878"/>
            <a:chExt cx="2315400" cy="678761"/>
          </a:xfrm>
        </p:grpSpPr>
        <p:sp>
          <p:nvSpPr>
            <p:cNvPr id="82" name="Google Shape;978;p34">
              <a:extLst>
                <a:ext uri="{FF2B5EF4-FFF2-40B4-BE49-F238E27FC236}">
                  <a16:creationId xmlns:a16="http://schemas.microsoft.com/office/drawing/2014/main" id="{F8C51896-2722-97B1-4A97-51472B9381EB}"/>
                </a:ext>
              </a:extLst>
            </p:cNvPr>
            <p:cNvSpPr txBox="1"/>
            <p:nvPr/>
          </p:nvSpPr>
          <p:spPr>
            <a:xfrm flipH="1">
              <a:off x="6323707" y="600167"/>
              <a:ext cx="2007801" cy="4754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Organi</a:t>
              </a:r>
              <a:r>
                <a:rPr lang="en-US" sz="2400" b="1" dirty="0">
                  <a:solidFill>
                    <a:schemeClr val="lt2"/>
                  </a:solidFill>
                  <a:latin typeface="Rajdhani"/>
                  <a:ea typeface="Rajdhani"/>
                  <a:cs typeface="Rajdhani"/>
                  <a:sym typeface="Rajdhani"/>
                </a:rPr>
                <a:t>s</a:t>
              </a:r>
              <a:r>
                <a:rPr lang="tr-TR" sz="2400" b="1" dirty="0">
                  <a:solidFill>
                    <a:schemeClr val="lt2"/>
                  </a:solidFill>
                  <a:latin typeface="Rajdhani"/>
                  <a:ea typeface="Rajdhani"/>
                  <a:cs typeface="Rajdhani"/>
                  <a:sym typeface="Rajdhani"/>
                </a:rPr>
                <a:t>ation</a:t>
              </a:r>
              <a:endParaRPr sz="2400" b="1" dirty="0">
                <a:solidFill>
                  <a:schemeClr val="lt2"/>
                </a:solidFill>
                <a:latin typeface="Rajdhani"/>
                <a:ea typeface="Rajdhani"/>
                <a:cs typeface="Rajdhani"/>
                <a:sym typeface="Rajdhani"/>
              </a:endParaRPr>
            </a:p>
          </p:txBody>
        </p:sp>
        <p:sp>
          <p:nvSpPr>
            <p:cNvPr id="83" name="Google Shape;979;p34">
              <a:extLst>
                <a:ext uri="{FF2B5EF4-FFF2-40B4-BE49-F238E27FC236}">
                  <a16:creationId xmlns:a16="http://schemas.microsoft.com/office/drawing/2014/main" id="{3AC06D52-42A9-9F8A-792E-14AAAB836A33}"/>
                </a:ext>
              </a:extLst>
            </p:cNvPr>
            <p:cNvSpPr txBox="1"/>
            <p:nvPr/>
          </p:nvSpPr>
          <p:spPr>
            <a:xfrm flipH="1">
              <a:off x="6169907" y="396878"/>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err="1">
                  <a:solidFill>
                    <a:schemeClr val="lt2"/>
                  </a:solidFill>
                  <a:latin typeface="Fira Sans Condensed"/>
                  <a:ea typeface="Fira Sans Condensed"/>
                  <a:cs typeface="Fira Sans Condensed"/>
                  <a:sym typeface="Fira Sans Condensed"/>
                </a:rPr>
                <a:t>Flat</a:t>
              </a:r>
              <a:r>
                <a:rPr lang="tr-TR" dirty="0">
                  <a:solidFill>
                    <a:schemeClr val="lt2"/>
                  </a:solidFill>
                  <a:latin typeface="Fira Sans Condensed"/>
                  <a:ea typeface="Fira Sans Condensed"/>
                  <a:cs typeface="Fira Sans Condensed"/>
                  <a:sym typeface="Fira Sans Condensed"/>
                </a:rPr>
                <a:t> File</a:t>
              </a:r>
              <a:endParaRPr dirty="0">
                <a:solidFill>
                  <a:schemeClr val="lt2"/>
                </a:solidFill>
                <a:latin typeface="Fira Sans Condensed"/>
                <a:ea typeface="Fira Sans Condensed"/>
                <a:cs typeface="Fira Sans Condensed"/>
                <a:sym typeface="Fira Sans Condensed"/>
              </a:endParaRPr>
            </a:p>
          </p:txBody>
        </p:sp>
      </p:grpSp>
      <p:pic>
        <p:nvPicPr>
          <p:cNvPr id="89" name="Picture 88" descr="A black background with a black square&#10;&#10;Description automatically generated with medium confidence">
            <a:extLst>
              <a:ext uri="{FF2B5EF4-FFF2-40B4-BE49-F238E27FC236}">
                <a16:creationId xmlns:a16="http://schemas.microsoft.com/office/drawing/2014/main" id="{0B547FCB-6133-672B-3504-3AA9E87C2244}"/>
              </a:ext>
            </a:extLst>
          </p:cNvPr>
          <p:cNvPicPr>
            <a:picLocks noChangeAspect="1"/>
          </p:cNvPicPr>
          <p:nvPr/>
        </p:nvPicPr>
        <p:blipFill>
          <a:blip r:embed="rId3">
            <a:lum bright="70000" contrast="-70000"/>
          </a:blip>
          <a:stretch>
            <a:fillRect/>
          </a:stretch>
        </p:blipFill>
        <p:spPr>
          <a:xfrm>
            <a:off x="6281016" y="2549209"/>
            <a:ext cx="436143" cy="436143"/>
          </a:xfrm>
          <a:prstGeom prst="rect">
            <a:avLst/>
          </a:prstGeom>
        </p:spPr>
      </p:pic>
      <p:pic>
        <p:nvPicPr>
          <p:cNvPr id="91" name="Picture 90" descr="A black background with a black square&#10;&#10;Description automatically generated with medium confidence">
            <a:extLst>
              <a:ext uri="{FF2B5EF4-FFF2-40B4-BE49-F238E27FC236}">
                <a16:creationId xmlns:a16="http://schemas.microsoft.com/office/drawing/2014/main" id="{D3C45CD8-A801-4920-8C54-2AC1B5F37AB2}"/>
              </a:ext>
            </a:extLst>
          </p:cNvPr>
          <p:cNvPicPr>
            <a:picLocks noChangeAspect="1"/>
          </p:cNvPicPr>
          <p:nvPr/>
        </p:nvPicPr>
        <p:blipFill>
          <a:blip r:embed="rId4">
            <a:lum bright="70000" contrast="-70000"/>
          </a:blip>
          <a:stretch>
            <a:fillRect/>
          </a:stretch>
        </p:blipFill>
        <p:spPr>
          <a:xfrm>
            <a:off x="6253655" y="1469089"/>
            <a:ext cx="436143" cy="484501"/>
          </a:xfrm>
          <a:prstGeom prst="rect">
            <a:avLst/>
          </a:prstGeom>
        </p:spPr>
      </p:pic>
      <p:pic>
        <p:nvPicPr>
          <p:cNvPr id="93" name="Picture 92" descr="A black background with a black square&#10;&#10;Description automatically generated with medium confidence">
            <a:extLst>
              <a:ext uri="{FF2B5EF4-FFF2-40B4-BE49-F238E27FC236}">
                <a16:creationId xmlns:a16="http://schemas.microsoft.com/office/drawing/2014/main" id="{21FF1468-542C-1EEC-D532-4B2A5C78A75B}"/>
              </a:ext>
            </a:extLst>
          </p:cNvPr>
          <p:cNvPicPr>
            <a:picLocks noChangeAspect="1"/>
          </p:cNvPicPr>
          <p:nvPr/>
        </p:nvPicPr>
        <p:blipFill>
          <a:blip r:embed="rId5">
            <a:lum bright="70000" contrast="-70000"/>
          </a:blip>
          <a:stretch>
            <a:fillRect/>
          </a:stretch>
        </p:blipFill>
        <p:spPr>
          <a:xfrm>
            <a:off x="6231832" y="3804341"/>
            <a:ext cx="548725" cy="548725"/>
          </a:xfrm>
          <a:prstGeom prst="rect">
            <a:avLst/>
          </a:prstGeom>
        </p:spPr>
      </p:pic>
      <p:pic>
        <p:nvPicPr>
          <p:cNvPr id="95" name="Picture 94" descr="A black background with a black square&#10;&#10;Description automatically generated with medium confidence">
            <a:extLst>
              <a:ext uri="{FF2B5EF4-FFF2-40B4-BE49-F238E27FC236}">
                <a16:creationId xmlns:a16="http://schemas.microsoft.com/office/drawing/2014/main" id="{58AEF87D-A85C-11AF-7ADF-597EECE81EE4}"/>
              </a:ext>
            </a:extLst>
          </p:cNvPr>
          <p:cNvPicPr>
            <a:picLocks noChangeAspect="1"/>
          </p:cNvPicPr>
          <p:nvPr/>
        </p:nvPicPr>
        <p:blipFill>
          <a:blip r:embed="rId6">
            <a:lum bright="70000" contrast="-70000"/>
          </a:blip>
          <a:stretch>
            <a:fillRect/>
          </a:stretch>
        </p:blipFill>
        <p:spPr>
          <a:xfrm>
            <a:off x="4049892" y="2289111"/>
            <a:ext cx="966764" cy="966764"/>
          </a:xfrm>
          <a:prstGeom prst="rect">
            <a:avLst/>
          </a:prstGeom>
        </p:spPr>
      </p:pic>
      <p:cxnSp>
        <p:nvCxnSpPr>
          <p:cNvPr id="96" name="Google Shape;738;p30">
            <a:extLst>
              <a:ext uri="{FF2B5EF4-FFF2-40B4-BE49-F238E27FC236}">
                <a16:creationId xmlns:a16="http://schemas.microsoft.com/office/drawing/2014/main" id="{C26166AC-DD34-9171-9EFC-5F85FBA3EF66}"/>
              </a:ext>
            </a:extLst>
          </p:cNvPr>
          <p:cNvCxnSpPr>
            <a:cxnSpLocks/>
          </p:cNvCxnSpPr>
          <p:nvPr/>
        </p:nvCxnSpPr>
        <p:spPr>
          <a:xfrm flipH="1">
            <a:off x="2756910" y="2796840"/>
            <a:ext cx="875906" cy="0"/>
          </a:xfrm>
          <a:prstGeom prst="straightConnector1">
            <a:avLst/>
          </a:prstGeom>
          <a:noFill/>
          <a:ln w="19050" cap="flat" cmpd="sng">
            <a:solidFill>
              <a:schemeClr val="lt2"/>
            </a:solidFill>
            <a:prstDash val="solid"/>
            <a:round/>
            <a:headEnd type="none" w="med" len="med"/>
            <a:tailEnd type="oval" w="med" len="med"/>
          </a:ln>
        </p:spPr>
      </p:cxnSp>
      <p:pic>
        <p:nvPicPr>
          <p:cNvPr id="100" name="Picture 99" descr="A black background with a black square&#10;&#10;Description automatically generated with medium confidence">
            <a:extLst>
              <a:ext uri="{FF2B5EF4-FFF2-40B4-BE49-F238E27FC236}">
                <a16:creationId xmlns:a16="http://schemas.microsoft.com/office/drawing/2014/main" id="{8C3A62A4-D491-BBF9-C7A3-D6008F044813}"/>
              </a:ext>
            </a:extLst>
          </p:cNvPr>
          <p:cNvPicPr>
            <a:picLocks noChangeAspect="1"/>
          </p:cNvPicPr>
          <p:nvPr/>
        </p:nvPicPr>
        <p:blipFill>
          <a:blip r:embed="rId7">
            <a:lum bright="70000" contrast="-70000"/>
          </a:blip>
          <a:stretch>
            <a:fillRect/>
          </a:stretch>
        </p:blipFill>
        <p:spPr>
          <a:xfrm>
            <a:off x="2213506" y="2590091"/>
            <a:ext cx="395261" cy="395261"/>
          </a:xfrm>
          <a:prstGeom prst="rect">
            <a:avLst/>
          </a:prstGeom>
        </p:spPr>
      </p:pic>
      <p:cxnSp>
        <p:nvCxnSpPr>
          <p:cNvPr id="101" name="Google Shape;738;p30">
            <a:extLst>
              <a:ext uri="{FF2B5EF4-FFF2-40B4-BE49-F238E27FC236}">
                <a16:creationId xmlns:a16="http://schemas.microsoft.com/office/drawing/2014/main" id="{D36BE9F1-28D0-122F-6365-8C09806ACB36}"/>
              </a:ext>
            </a:extLst>
          </p:cNvPr>
          <p:cNvCxnSpPr>
            <a:cxnSpLocks/>
          </p:cNvCxnSpPr>
          <p:nvPr/>
        </p:nvCxnSpPr>
        <p:spPr>
          <a:xfrm flipH="1">
            <a:off x="2786678" y="4069287"/>
            <a:ext cx="875906" cy="0"/>
          </a:xfrm>
          <a:prstGeom prst="straightConnector1">
            <a:avLst/>
          </a:prstGeom>
          <a:noFill/>
          <a:ln w="19050" cap="flat" cmpd="sng">
            <a:solidFill>
              <a:schemeClr val="lt2"/>
            </a:solidFill>
            <a:prstDash val="solid"/>
            <a:round/>
            <a:headEnd type="none" w="med" len="med"/>
            <a:tailEnd type="oval" w="med" len="med"/>
          </a:ln>
        </p:spPr>
      </p:cxnSp>
      <p:grpSp>
        <p:nvGrpSpPr>
          <p:cNvPr id="102" name="Google Shape;974;p34">
            <a:extLst>
              <a:ext uri="{FF2B5EF4-FFF2-40B4-BE49-F238E27FC236}">
                <a16:creationId xmlns:a16="http://schemas.microsoft.com/office/drawing/2014/main" id="{09190FD5-8B45-C1D7-E9B6-7683FF4D51E0}"/>
              </a:ext>
            </a:extLst>
          </p:cNvPr>
          <p:cNvGrpSpPr/>
          <p:nvPr/>
        </p:nvGrpSpPr>
        <p:grpSpPr>
          <a:xfrm>
            <a:off x="200534" y="3624141"/>
            <a:ext cx="1951607" cy="821042"/>
            <a:chOff x="713225" y="3745144"/>
            <a:chExt cx="2315400" cy="713526"/>
          </a:xfrm>
        </p:grpSpPr>
        <p:sp>
          <p:nvSpPr>
            <p:cNvPr id="103" name="Google Shape;975;p34">
              <a:extLst>
                <a:ext uri="{FF2B5EF4-FFF2-40B4-BE49-F238E27FC236}">
                  <a16:creationId xmlns:a16="http://schemas.microsoft.com/office/drawing/2014/main" id="{60C5AD19-D060-A9D8-50C2-BE1FA7914BEE}"/>
                </a:ext>
              </a:extLst>
            </p:cNvPr>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Types</a:t>
              </a:r>
              <a:endParaRPr lang="tr-TR" sz="2400" b="1" dirty="0">
                <a:solidFill>
                  <a:schemeClr val="lt2"/>
                </a:solidFill>
                <a:latin typeface="Rajdhani"/>
                <a:ea typeface="Rajdhani"/>
                <a:cs typeface="Rajdhani"/>
                <a:sym typeface="Rajdhani"/>
              </a:endParaRPr>
            </a:p>
          </p:txBody>
        </p:sp>
        <p:sp>
          <p:nvSpPr>
            <p:cNvPr id="104" name="Google Shape;976;p34">
              <a:extLst>
                <a:ext uri="{FF2B5EF4-FFF2-40B4-BE49-F238E27FC236}">
                  <a16:creationId xmlns:a16="http://schemas.microsoft.com/office/drawing/2014/main" id="{2C416DC4-DDC4-6FF6-BB37-052B8B0FD963}"/>
                </a:ext>
              </a:extLst>
            </p:cNvPr>
            <p:cNvSpPr txBox="1"/>
            <p:nvPr/>
          </p:nvSpPr>
          <p:spPr>
            <a:xfrm flipH="1">
              <a:off x="810103" y="3974170"/>
              <a:ext cx="2070706"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1 </a:t>
              </a:r>
              <a:r>
                <a:rPr lang="tr-TR" sz="1200" dirty="0" err="1">
                  <a:solidFill>
                    <a:schemeClr val="lt2"/>
                  </a:solidFill>
                  <a:latin typeface="Fira Sans Condensed"/>
                  <a:ea typeface="Fira Sans Condensed"/>
                  <a:cs typeface="Fira Sans Condensed"/>
                  <a:sym typeface="Fira Sans Condensed"/>
                </a:rPr>
                <a:t>Date</a:t>
              </a:r>
              <a:r>
                <a:rPr lang="tr-TR" sz="1200" dirty="0">
                  <a:solidFill>
                    <a:schemeClr val="lt2"/>
                  </a:solidFill>
                  <a:latin typeface="Fira Sans Condensed"/>
                  <a:ea typeface="Fira Sans Condensed"/>
                  <a:cs typeface="Fira Sans Condensed"/>
                  <a:sym typeface="Fira Sans Condensed"/>
                </a:rPr>
                <a:t>/Time</a:t>
              </a: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 4 </a:t>
              </a:r>
              <a:r>
                <a:rPr lang="tr-TR" sz="1200" dirty="0" err="1">
                  <a:solidFill>
                    <a:schemeClr val="lt2"/>
                  </a:solidFill>
                  <a:latin typeface="Fira Sans Condensed"/>
                  <a:ea typeface="Fira Sans Condensed"/>
                  <a:cs typeface="Fira Sans Condensed"/>
                  <a:sym typeface="Fira Sans Condensed"/>
                </a:rPr>
                <a:t>Categorical</a:t>
              </a:r>
              <a:endParaRPr lang="tr-TR" sz="1200"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8 </a:t>
              </a:r>
              <a:r>
                <a:rPr lang="tr-TR" sz="1200" dirty="0" err="1">
                  <a:solidFill>
                    <a:schemeClr val="lt2"/>
                  </a:solidFill>
                  <a:latin typeface="Fira Sans Condensed"/>
                  <a:ea typeface="Fira Sans Condensed"/>
                  <a:cs typeface="Fira Sans Condensed"/>
                  <a:sym typeface="Fira Sans Condensed"/>
                </a:rPr>
                <a:t>Numeric</a:t>
              </a:r>
              <a:r>
                <a:rPr lang="tr-TR" sz="1200" dirty="0">
                  <a:solidFill>
                    <a:schemeClr val="lt2"/>
                  </a:solidFill>
                  <a:latin typeface="Fira Sans Condensed"/>
                  <a:ea typeface="Fira Sans Condensed"/>
                  <a:cs typeface="Fira Sans Condensed"/>
                  <a:sym typeface="Fira Sans Condensed"/>
                </a:rPr>
                <a:t>, </a:t>
              </a: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1 </a:t>
              </a:r>
              <a:r>
                <a:rPr lang="tr-TR" sz="1200" dirty="0" err="1">
                  <a:solidFill>
                    <a:schemeClr val="lt2"/>
                  </a:solidFill>
                  <a:latin typeface="Fira Sans Condensed"/>
                  <a:ea typeface="Fira Sans Condensed"/>
                  <a:cs typeface="Fira Sans Condensed"/>
                  <a:sym typeface="Fira Sans Condensed"/>
                </a:rPr>
                <a:t>String</a:t>
              </a:r>
              <a:endParaRPr lang="tr-TR" sz="1200"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US" sz="1200" dirty="0">
                  <a:solidFill>
                    <a:schemeClr val="lt2"/>
                  </a:solidFill>
                  <a:latin typeface="Fira Sans Condensed"/>
                  <a:ea typeface="Fira Sans Condensed"/>
                  <a:cs typeface="Fira Sans Condensed"/>
                  <a:sym typeface="Fira Sans Condensed"/>
                </a:rPr>
                <a:t>6</a:t>
              </a:r>
              <a:r>
                <a:rPr lang="tr-TR" sz="1200" dirty="0">
                  <a:solidFill>
                    <a:schemeClr val="lt2"/>
                  </a:solidFill>
                  <a:latin typeface="Fira Sans Condensed"/>
                  <a:ea typeface="Fira Sans Condensed"/>
                  <a:cs typeface="Fira Sans Condensed"/>
                  <a:sym typeface="Fira Sans Condensed"/>
                </a:rPr>
                <a:t> Constant</a:t>
              </a:r>
              <a:endParaRPr sz="1200" dirty="0">
                <a:solidFill>
                  <a:schemeClr val="lt2"/>
                </a:solidFill>
                <a:latin typeface="Fira Sans Condensed"/>
                <a:ea typeface="Fira Sans Condensed"/>
                <a:cs typeface="Fira Sans Condensed"/>
                <a:sym typeface="Fira Sans Condensed"/>
              </a:endParaRPr>
            </a:p>
          </p:txBody>
        </p:sp>
      </p:grpSp>
      <p:cxnSp>
        <p:nvCxnSpPr>
          <p:cNvPr id="105" name="Google Shape;738;p30">
            <a:extLst>
              <a:ext uri="{FF2B5EF4-FFF2-40B4-BE49-F238E27FC236}">
                <a16:creationId xmlns:a16="http://schemas.microsoft.com/office/drawing/2014/main" id="{376F176D-5EBF-836C-D61C-7F5C48DB0187}"/>
              </a:ext>
            </a:extLst>
          </p:cNvPr>
          <p:cNvCxnSpPr>
            <a:cxnSpLocks/>
          </p:cNvCxnSpPr>
          <p:nvPr/>
        </p:nvCxnSpPr>
        <p:spPr>
          <a:xfrm flipH="1">
            <a:off x="2754203" y="1727789"/>
            <a:ext cx="875906" cy="0"/>
          </a:xfrm>
          <a:prstGeom prst="straightConnector1">
            <a:avLst/>
          </a:prstGeom>
          <a:noFill/>
          <a:ln w="19050" cap="flat" cmpd="sng">
            <a:solidFill>
              <a:schemeClr val="lt2"/>
            </a:solidFill>
            <a:prstDash val="solid"/>
            <a:round/>
            <a:headEnd type="none" w="med" len="med"/>
            <a:tailEnd type="oval" w="med" len="med"/>
          </a:ln>
        </p:spPr>
      </p:cxnSp>
      <p:grpSp>
        <p:nvGrpSpPr>
          <p:cNvPr id="106" name="Google Shape;974;p34">
            <a:extLst>
              <a:ext uri="{FF2B5EF4-FFF2-40B4-BE49-F238E27FC236}">
                <a16:creationId xmlns:a16="http://schemas.microsoft.com/office/drawing/2014/main" id="{45AB805E-59FB-C895-D9EA-D850A247F8E0}"/>
              </a:ext>
            </a:extLst>
          </p:cNvPr>
          <p:cNvGrpSpPr/>
          <p:nvPr/>
        </p:nvGrpSpPr>
        <p:grpSpPr>
          <a:xfrm>
            <a:off x="261899" y="1270197"/>
            <a:ext cx="1951607" cy="874686"/>
            <a:chOff x="692297" y="3728898"/>
            <a:chExt cx="2315400" cy="760145"/>
          </a:xfrm>
        </p:grpSpPr>
        <p:sp>
          <p:nvSpPr>
            <p:cNvPr id="107" name="Google Shape;975;p34">
              <a:extLst>
                <a:ext uri="{FF2B5EF4-FFF2-40B4-BE49-F238E27FC236}">
                  <a16:creationId xmlns:a16="http://schemas.microsoft.com/office/drawing/2014/main" id="{ED7B9B14-DABF-44A9-8D7F-A178050EA3BC}"/>
                </a:ext>
              </a:extLst>
            </p:cNvPr>
            <p:cNvSpPr txBox="1"/>
            <p:nvPr/>
          </p:nvSpPr>
          <p:spPr>
            <a:xfrm flipH="1">
              <a:off x="692297" y="3728898"/>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Sources</a:t>
              </a:r>
              <a:endParaRPr lang="tr-TR" sz="2400" b="1" dirty="0">
                <a:solidFill>
                  <a:schemeClr val="lt2"/>
                </a:solidFill>
                <a:latin typeface="Rajdhani"/>
                <a:ea typeface="Rajdhani"/>
                <a:cs typeface="Rajdhani"/>
                <a:sym typeface="Rajdhani"/>
              </a:endParaRPr>
            </a:p>
          </p:txBody>
        </p:sp>
        <p:sp>
          <p:nvSpPr>
            <p:cNvPr id="108" name="Google Shape;976;p34">
              <a:extLst>
                <a:ext uri="{FF2B5EF4-FFF2-40B4-BE49-F238E27FC236}">
                  <a16:creationId xmlns:a16="http://schemas.microsoft.com/office/drawing/2014/main" id="{C45BA60B-EBF9-6658-A277-D4D5119F84B9}"/>
                </a:ext>
              </a:extLst>
            </p:cNvPr>
            <p:cNvSpPr txBox="1"/>
            <p:nvPr/>
          </p:nvSpPr>
          <p:spPr>
            <a:xfrm flipH="1">
              <a:off x="813962" y="4004543"/>
              <a:ext cx="203022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 </a:t>
              </a:r>
              <a:r>
                <a:rPr lang="tr-TR" dirty="0" err="1">
                  <a:solidFill>
                    <a:schemeClr val="lt2"/>
                  </a:solidFill>
                  <a:latin typeface="Fira Sans Condensed"/>
                  <a:ea typeface="Fira Sans Condensed"/>
                  <a:cs typeface="Fira Sans Condensed"/>
                  <a:sym typeface="Fira Sans Condensed"/>
                </a:rPr>
                <a:t>different</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sources</a:t>
              </a:r>
              <a:endParaRPr dirty="0">
                <a:solidFill>
                  <a:schemeClr val="lt2"/>
                </a:solidFill>
                <a:latin typeface="Fira Sans Condensed"/>
                <a:ea typeface="Fira Sans Condensed"/>
                <a:cs typeface="Fira Sans Condensed"/>
                <a:sym typeface="Fira Sans Condensed"/>
              </a:endParaRPr>
            </a:p>
          </p:txBody>
        </p:sp>
      </p:grpSp>
      <p:pic>
        <p:nvPicPr>
          <p:cNvPr id="110" name="Picture 109" descr="A black background with a black square&#10;&#10;Description automatically generated with medium confidence">
            <a:extLst>
              <a:ext uri="{FF2B5EF4-FFF2-40B4-BE49-F238E27FC236}">
                <a16:creationId xmlns:a16="http://schemas.microsoft.com/office/drawing/2014/main" id="{01DA27A6-6106-CEE1-6C52-BD10F7865BEA}"/>
              </a:ext>
            </a:extLst>
          </p:cNvPr>
          <p:cNvPicPr>
            <a:picLocks noChangeAspect="1"/>
          </p:cNvPicPr>
          <p:nvPr/>
        </p:nvPicPr>
        <p:blipFill>
          <a:blip r:embed="rId8">
            <a:lum bright="70000" contrast="-70000"/>
          </a:blip>
          <a:stretch>
            <a:fillRect/>
          </a:stretch>
        </p:blipFill>
        <p:spPr>
          <a:xfrm>
            <a:off x="2080085" y="1489555"/>
            <a:ext cx="529702" cy="529702"/>
          </a:xfrm>
          <a:prstGeom prst="rect">
            <a:avLst/>
          </a:prstGeom>
        </p:spPr>
      </p:pic>
      <p:pic>
        <p:nvPicPr>
          <p:cNvPr id="112" name="Picture 111" descr="A black background with a black square&#10;&#10;Description automatically generated with medium confidence">
            <a:extLst>
              <a:ext uri="{FF2B5EF4-FFF2-40B4-BE49-F238E27FC236}">
                <a16:creationId xmlns:a16="http://schemas.microsoft.com/office/drawing/2014/main" id="{7838F4FB-C8F3-085D-1EA8-5BF0C0AE0448}"/>
              </a:ext>
            </a:extLst>
          </p:cNvPr>
          <p:cNvPicPr>
            <a:picLocks noChangeAspect="1"/>
          </p:cNvPicPr>
          <p:nvPr/>
        </p:nvPicPr>
        <p:blipFill>
          <a:blip r:embed="rId9">
            <a:lum bright="70000" contrast="-70000"/>
          </a:blip>
          <a:stretch>
            <a:fillRect/>
          </a:stretch>
        </p:blipFill>
        <p:spPr>
          <a:xfrm>
            <a:off x="2127853" y="3804436"/>
            <a:ext cx="529702" cy="529702"/>
          </a:xfrm>
          <a:prstGeom prst="rect">
            <a:avLst/>
          </a:prstGeom>
        </p:spPr>
      </p:pic>
    </p:spTree>
    <p:extLst>
      <p:ext uri="{BB962C8B-B14F-4D97-AF65-F5344CB8AC3E}">
        <p14:creationId xmlns:p14="http://schemas.microsoft.com/office/powerpoint/2010/main" val="362891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Column</a:t>
            </a:r>
            <a:r>
              <a:rPr lang="tr-TR" dirty="0"/>
              <a:t> Analysis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766" y="1243778"/>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1167315" y="1243778"/>
            <a:ext cx="4012355" cy="738664"/>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dataset size of 16,949 tweets provides a substantial volume for the analysis.</a:t>
            </a:r>
          </a:p>
          <a:p>
            <a:pPr algn="just"/>
            <a:endParaRPr lang="en-US"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920" y="2095908"/>
            <a:ext cx="356615" cy="356615"/>
          </a:xfrm>
          <a:prstGeom prst="rect">
            <a:avLst/>
          </a:prstGeom>
        </p:spPr>
      </p:pic>
      <p:pic>
        <p:nvPicPr>
          <p:cNvPr id="12" name="Picture 11" descr="A graph with white lines and black text">
            <a:extLst>
              <a:ext uri="{FF2B5EF4-FFF2-40B4-BE49-F238E27FC236}">
                <a16:creationId xmlns:a16="http://schemas.microsoft.com/office/drawing/2014/main" id="{B3E6598C-34A8-F00D-434F-959C498CD78F}"/>
              </a:ext>
            </a:extLst>
          </p:cNvPr>
          <p:cNvPicPr>
            <a:picLocks noChangeAspect="1"/>
          </p:cNvPicPr>
          <p:nvPr/>
        </p:nvPicPr>
        <p:blipFill>
          <a:blip r:embed="rId5"/>
          <a:stretch>
            <a:fillRect/>
          </a:stretch>
        </p:blipFill>
        <p:spPr>
          <a:xfrm>
            <a:off x="5531943" y="1016915"/>
            <a:ext cx="3292119" cy="3725879"/>
          </a:xfrm>
          <a:prstGeom prst="rect">
            <a:avLst/>
          </a:prstGeom>
          <a:effectLst>
            <a:softEdge rad="63500"/>
          </a:effectLst>
        </p:spPr>
      </p:pic>
      <p:sp>
        <p:nvSpPr>
          <p:cNvPr id="24" name="Star: 4 Points 23">
            <a:extLst>
              <a:ext uri="{FF2B5EF4-FFF2-40B4-BE49-F238E27FC236}">
                <a16:creationId xmlns:a16="http://schemas.microsoft.com/office/drawing/2014/main" id="{76064CAF-08DA-A8EF-0DB0-34BF28056347}"/>
              </a:ext>
            </a:extLst>
          </p:cNvPr>
          <p:cNvSpPr/>
          <p:nvPr/>
        </p:nvSpPr>
        <p:spPr>
          <a:xfrm>
            <a:off x="7706992" y="3060820"/>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Star: 4 Points 25">
            <a:extLst>
              <a:ext uri="{FF2B5EF4-FFF2-40B4-BE49-F238E27FC236}">
                <a16:creationId xmlns:a16="http://schemas.microsoft.com/office/drawing/2014/main" id="{A995DB58-084A-B1F3-4753-C907E9D96921}"/>
              </a:ext>
            </a:extLst>
          </p:cNvPr>
          <p:cNvSpPr/>
          <p:nvPr/>
        </p:nvSpPr>
        <p:spPr>
          <a:xfrm>
            <a:off x="7559909" y="306263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tar: 4 Points 26">
            <a:extLst>
              <a:ext uri="{FF2B5EF4-FFF2-40B4-BE49-F238E27FC236}">
                <a16:creationId xmlns:a16="http://schemas.microsoft.com/office/drawing/2014/main" id="{E842877C-3682-2FC7-133A-710B43D86378}"/>
              </a:ext>
            </a:extLst>
          </p:cNvPr>
          <p:cNvSpPr/>
          <p:nvPr/>
        </p:nvSpPr>
        <p:spPr>
          <a:xfrm>
            <a:off x="7971938" y="3060819"/>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ar: 4 Points 28">
            <a:extLst>
              <a:ext uri="{FF2B5EF4-FFF2-40B4-BE49-F238E27FC236}">
                <a16:creationId xmlns:a16="http://schemas.microsoft.com/office/drawing/2014/main" id="{7D56059B-18AC-32DE-AA9B-88DB9016CF1D}"/>
              </a:ext>
            </a:extLst>
          </p:cNvPr>
          <p:cNvSpPr/>
          <p:nvPr/>
        </p:nvSpPr>
        <p:spPr>
          <a:xfrm>
            <a:off x="6322707" y="125384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Streetcar with solid fill">
            <a:extLst>
              <a:ext uri="{FF2B5EF4-FFF2-40B4-BE49-F238E27FC236}">
                <a16:creationId xmlns:a16="http://schemas.microsoft.com/office/drawing/2014/main" id="{8C96C03F-C5D9-4796-D992-9562191AF7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765" y="3029620"/>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1167315" y="2037024"/>
            <a:ext cx="4122541" cy="523220"/>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dataset comprises a variety of columns, including text, timestamps, and other relevant information.</a:t>
            </a:r>
          </a:p>
        </p:txBody>
      </p:sp>
      <p:sp>
        <p:nvSpPr>
          <p:cNvPr id="32" name="Star: 4 Points 31">
            <a:extLst>
              <a:ext uri="{FF2B5EF4-FFF2-40B4-BE49-F238E27FC236}">
                <a16:creationId xmlns:a16="http://schemas.microsoft.com/office/drawing/2014/main" id="{C93D29CC-99DE-4E37-692C-4EB67DE81659}"/>
              </a:ext>
            </a:extLst>
          </p:cNvPr>
          <p:cNvSpPr/>
          <p:nvPr/>
        </p:nvSpPr>
        <p:spPr>
          <a:xfrm>
            <a:off x="6889329" y="125384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3737D15F-A35F-FEF0-AC5D-A9717BA7ACC1}"/>
              </a:ext>
            </a:extLst>
          </p:cNvPr>
          <p:cNvSpPr txBox="1"/>
          <p:nvPr/>
        </p:nvSpPr>
        <p:spPr>
          <a:xfrm>
            <a:off x="1167315" y="2976711"/>
            <a:ext cx="4116180" cy="954107"/>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Columns</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with</a:t>
            </a:r>
            <a:r>
              <a:rPr lang="tr-TR" dirty="0">
                <a:solidFill>
                  <a:schemeClr val="tx2"/>
                </a:solidFill>
                <a:latin typeface="Fira Sans Condensed" panose="020B0503050000020004" pitchFamily="34" charset="0"/>
              </a:rPr>
              <a:t> star</a:t>
            </a:r>
            <a:r>
              <a:rPr lang="en-GB"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which</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are</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t</a:t>
            </a:r>
            <a:r>
              <a:rPr lang="en-GB" dirty="0" err="1">
                <a:solidFill>
                  <a:schemeClr val="tx2"/>
                </a:solidFill>
                <a:latin typeface="Fira Sans Condensed" panose="020B0503050000020004" pitchFamily="34" charset="0"/>
              </a:rPr>
              <a:t>ext</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a:t>
            </a:r>
            <a:r>
              <a:rPr lang="tr-TR" dirty="0" err="1">
                <a:solidFill>
                  <a:schemeClr val="tx2"/>
                </a:solidFill>
                <a:latin typeface="Fira Sans Condensed" panose="020B0503050000020004" pitchFamily="34" charset="0"/>
              </a:rPr>
              <a:t>author_id</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labels_sentiment_0_topic’, </a:t>
            </a:r>
            <a:r>
              <a:rPr lang="en-GB" dirty="0">
                <a:solidFill>
                  <a:schemeClr val="tx2"/>
                </a:solidFill>
                <a:latin typeface="Fira Sans Condensed" panose="020B0503050000020004" pitchFamily="34" charset="0"/>
              </a:rPr>
              <a:t>‘</a:t>
            </a:r>
            <a:r>
              <a:rPr lang="tr-TR" dirty="0" err="1">
                <a:solidFill>
                  <a:schemeClr val="tx2"/>
                </a:solidFill>
                <a:latin typeface="Fira Sans Condensed" panose="020B0503050000020004" pitchFamily="34" charset="0"/>
              </a:rPr>
              <a:t>source_created_at</a:t>
            </a:r>
            <a:r>
              <a:rPr lang="en-GB" dirty="0">
                <a:solidFill>
                  <a:schemeClr val="tx2"/>
                </a:solidFill>
                <a:latin typeface="Fira Sans Condensed" panose="020B0503050000020004" pitchFamily="34" charset="0"/>
              </a:rPr>
              <a:t>’ ‘</a:t>
            </a:r>
            <a:r>
              <a:rPr lang="tr-TR" dirty="0">
                <a:solidFill>
                  <a:schemeClr val="tx2"/>
                </a:solidFill>
                <a:latin typeface="Fira Sans Condensed" panose="020B0503050000020004" pitchFamily="34" charset="0"/>
              </a:rPr>
              <a:t>labels_topic_0_topic</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and</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source</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take </a:t>
            </a:r>
            <a:r>
              <a:rPr lang="en-GB" dirty="0" err="1">
                <a:solidFill>
                  <a:schemeClr val="tx2"/>
                </a:solidFill>
                <a:latin typeface="Fira Sans Condensed" panose="020B0503050000020004" pitchFamily="34" charset="0"/>
              </a:rPr>
              <a:t>center</a:t>
            </a:r>
            <a:r>
              <a:rPr lang="en-GB" dirty="0">
                <a:solidFill>
                  <a:schemeClr val="tx2"/>
                </a:solidFill>
                <a:latin typeface="Fira Sans Condensed" panose="020B0503050000020004" pitchFamily="34" charset="0"/>
              </a:rPr>
              <a:t> stage in our analysis, signifying our focus</a:t>
            </a:r>
            <a:r>
              <a:rPr lang="tr-TR" dirty="0">
                <a:solidFill>
                  <a:schemeClr val="tx2"/>
                </a:solidFill>
                <a:latin typeface="Fira Sans Condensed" panose="020B0503050000020004" pitchFamily="34" charset="0"/>
              </a:rPr>
              <a:t>.</a:t>
            </a:r>
            <a:endParaRPr lang="en-GB" dirty="0">
              <a:solidFill>
                <a:schemeClr val="tx2"/>
              </a:solidFill>
              <a:latin typeface="Fira Sans Condensed" panose="020B0503050000020004" pitchFamily="34" charset="0"/>
            </a:endParaRPr>
          </a:p>
        </p:txBody>
      </p:sp>
      <p:sp>
        <p:nvSpPr>
          <p:cNvPr id="34" name="Star: 4 Points 33">
            <a:extLst>
              <a:ext uri="{FF2B5EF4-FFF2-40B4-BE49-F238E27FC236}">
                <a16:creationId xmlns:a16="http://schemas.microsoft.com/office/drawing/2014/main" id="{3EEA3EF5-50AF-8FCA-6AA0-E88361A72024}"/>
              </a:ext>
            </a:extLst>
          </p:cNvPr>
          <p:cNvSpPr/>
          <p:nvPr/>
        </p:nvSpPr>
        <p:spPr>
          <a:xfrm>
            <a:off x="7155142" y="2228497"/>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980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Time</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42949" y="1206480"/>
            <a:ext cx="3695339" cy="769441"/>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dataset covers a time interval from the beginning of 2019 to the end of 2020</a:t>
            </a:r>
            <a:r>
              <a:rPr lang="tr-TR" dirty="0">
                <a:solidFill>
                  <a:schemeClr val="tx2"/>
                </a:solidFill>
                <a:latin typeface="Fira Sans Condensed" panose="020B0503050000020004" pitchFamily="34" charset="0"/>
              </a:rPr>
              <a:t>.</a:t>
            </a:r>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5714" y="1233627"/>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4980887" y="1174402"/>
            <a:ext cx="3991435" cy="523220"/>
          </a:xfrm>
          <a:prstGeom prst="rect">
            <a:avLst/>
          </a:prstGeom>
          <a:noFill/>
        </p:spPr>
        <p:txBody>
          <a:bodyPr wrap="square" rtlCol="0">
            <a:spAutoFit/>
          </a:bodyPr>
          <a:lstStyle/>
          <a:p>
            <a:pPr algn="just"/>
            <a:r>
              <a:rPr lang="en-US" dirty="0">
                <a:solidFill>
                  <a:schemeClr val="tx2"/>
                </a:solidFill>
                <a:latin typeface="Fira Sans Condensed" panose="020B0503050000020004" pitchFamily="34" charset="0"/>
              </a:rPr>
              <a:t>The graph shows how sentiments evolved month by month alongside tweet quantity.</a:t>
            </a:r>
            <a:endParaRPr lang="en-GB" dirty="0">
              <a:solidFill>
                <a:schemeClr val="tx2"/>
              </a:solidFill>
              <a:latin typeface="Fira Sans Condensed" panose="020B0503050000020004" pitchFamily="34" charset="0"/>
            </a:endParaRPr>
          </a:p>
        </p:txBody>
      </p:sp>
      <p:pic>
        <p:nvPicPr>
          <p:cNvPr id="5" name="Picture 4" descr="A graph of a line graph">
            <a:extLst>
              <a:ext uri="{FF2B5EF4-FFF2-40B4-BE49-F238E27FC236}">
                <a16:creationId xmlns:a16="http://schemas.microsoft.com/office/drawing/2014/main" id="{F844FE7B-F5A8-35FD-1D74-4F494E65F08A}"/>
              </a:ext>
            </a:extLst>
          </p:cNvPr>
          <p:cNvPicPr>
            <a:picLocks noChangeAspect="1"/>
          </p:cNvPicPr>
          <p:nvPr/>
        </p:nvPicPr>
        <p:blipFill>
          <a:blip r:embed="rId5"/>
          <a:stretch>
            <a:fillRect/>
          </a:stretch>
        </p:blipFill>
        <p:spPr>
          <a:xfrm>
            <a:off x="596109" y="2324534"/>
            <a:ext cx="3842179" cy="2554200"/>
          </a:xfrm>
          <a:prstGeom prst="rect">
            <a:avLst/>
          </a:prstGeom>
          <a:effectLst>
            <a:softEdge rad="63500"/>
          </a:effectLst>
        </p:spPr>
      </p:pic>
      <p:pic>
        <p:nvPicPr>
          <p:cNvPr id="7" name="Picture 6" descr="A graph of a number of bars&#10;&#10;Description automatically generated with medium confidence">
            <a:extLst>
              <a:ext uri="{FF2B5EF4-FFF2-40B4-BE49-F238E27FC236}">
                <a16:creationId xmlns:a16="http://schemas.microsoft.com/office/drawing/2014/main" id="{4650A10B-783E-62F2-1471-F96132C6B8A7}"/>
              </a:ext>
            </a:extLst>
          </p:cNvPr>
          <p:cNvPicPr>
            <a:picLocks noChangeAspect="1"/>
          </p:cNvPicPr>
          <p:nvPr/>
        </p:nvPicPr>
        <p:blipFill>
          <a:blip r:embed="rId6"/>
          <a:stretch>
            <a:fillRect/>
          </a:stretch>
        </p:blipFill>
        <p:spPr>
          <a:xfrm>
            <a:off x="4884021" y="2324534"/>
            <a:ext cx="3991435" cy="2556000"/>
          </a:xfrm>
          <a:prstGeom prst="rect">
            <a:avLst/>
          </a:prstGeom>
          <a:effectLst>
            <a:softEdge rad="31750"/>
          </a:effectLst>
        </p:spPr>
      </p:pic>
    </p:spTree>
    <p:extLst>
      <p:ext uri="{BB962C8B-B14F-4D97-AF65-F5344CB8AC3E}">
        <p14:creationId xmlns:p14="http://schemas.microsoft.com/office/powerpoint/2010/main" val="198920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Sentiment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738664"/>
          </a:xfrm>
          <a:prstGeom prst="rect">
            <a:avLst/>
          </a:prstGeom>
          <a:noFill/>
        </p:spPr>
        <p:txBody>
          <a:bodyPr wrap="square" rtlCol="0">
            <a:spAutoFit/>
          </a:bodyPr>
          <a:lstStyle/>
          <a:p>
            <a:pPr algn="just"/>
            <a:r>
              <a:rPr lang="en-US" dirty="0">
                <a:solidFill>
                  <a:schemeClr val="tx2"/>
                </a:solidFill>
                <a:latin typeface="Fira Sans Condensed" panose="020B0503050000020004" pitchFamily="34" charset="0"/>
              </a:rPr>
              <a:t>The dataset's 'Sentiment' column classifies tweets into negative, positive, or neutral sentiments.</a:t>
            </a:r>
            <a:endParaRPr lang="en-US" sz="16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5714" y="1233627"/>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4980887" y="1174402"/>
            <a:ext cx="3991435" cy="523220"/>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There exist a trend where negative sentiments align with longer text posts.</a:t>
            </a:r>
          </a:p>
        </p:txBody>
      </p:sp>
      <p:pic>
        <p:nvPicPr>
          <p:cNvPr id="8" name="Picture 7" descr="A graph of text length">
            <a:extLst>
              <a:ext uri="{FF2B5EF4-FFF2-40B4-BE49-F238E27FC236}">
                <a16:creationId xmlns:a16="http://schemas.microsoft.com/office/drawing/2014/main" id="{7F7D1F6B-825E-5DAA-4684-D291EC30B60A}"/>
              </a:ext>
            </a:extLst>
          </p:cNvPr>
          <p:cNvPicPr>
            <a:picLocks noChangeAspect="1"/>
          </p:cNvPicPr>
          <p:nvPr/>
        </p:nvPicPr>
        <p:blipFill>
          <a:blip r:embed="rId5"/>
          <a:stretch>
            <a:fillRect/>
          </a:stretch>
        </p:blipFill>
        <p:spPr>
          <a:xfrm>
            <a:off x="4980887" y="2302531"/>
            <a:ext cx="3830604" cy="2840969"/>
          </a:xfrm>
          <a:prstGeom prst="rect">
            <a:avLst/>
          </a:prstGeom>
          <a:effectLst>
            <a:softEdge rad="63500"/>
          </a:effectLst>
        </p:spPr>
      </p:pic>
      <p:pic>
        <p:nvPicPr>
          <p:cNvPr id="10" name="Picture 9" descr="A funnel chart with white and green text">
            <a:extLst>
              <a:ext uri="{FF2B5EF4-FFF2-40B4-BE49-F238E27FC236}">
                <a16:creationId xmlns:a16="http://schemas.microsoft.com/office/drawing/2014/main" id="{37088069-47D6-827D-CE52-0A2CD05C8090}"/>
              </a:ext>
            </a:extLst>
          </p:cNvPr>
          <p:cNvPicPr>
            <a:picLocks noChangeAspect="1"/>
          </p:cNvPicPr>
          <p:nvPr/>
        </p:nvPicPr>
        <p:blipFill>
          <a:blip r:embed="rId6"/>
          <a:stretch>
            <a:fillRect/>
          </a:stretch>
        </p:blipFill>
        <p:spPr>
          <a:xfrm>
            <a:off x="637135" y="2089696"/>
            <a:ext cx="2935224" cy="2968204"/>
          </a:xfrm>
          <a:prstGeom prst="rect">
            <a:avLst/>
          </a:prstGeom>
          <a:effectLst>
            <a:softEdge rad="127000"/>
          </a:effectLst>
        </p:spPr>
      </p:pic>
      <p:sp>
        <p:nvSpPr>
          <p:cNvPr id="11" name="TextBox 10">
            <a:extLst>
              <a:ext uri="{FF2B5EF4-FFF2-40B4-BE49-F238E27FC236}">
                <a16:creationId xmlns:a16="http://schemas.microsoft.com/office/drawing/2014/main" id="{040E5A76-4C98-C6B3-9448-D1F7CE0AA749}"/>
              </a:ext>
            </a:extLst>
          </p:cNvPr>
          <p:cNvSpPr txBox="1"/>
          <p:nvPr/>
        </p:nvSpPr>
        <p:spPr>
          <a:xfrm>
            <a:off x="1899614" y="4551424"/>
            <a:ext cx="668155" cy="215444"/>
          </a:xfrm>
          <a:prstGeom prst="rect">
            <a:avLst/>
          </a:prstGeom>
          <a:noFill/>
        </p:spPr>
        <p:txBody>
          <a:bodyPr wrap="square" rtlCol="0">
            <a:spAutoFit/>
          </a:bodyPr>
          <a:lstStyle/>
          <a:p>
            <a:r>
              <a:rPr lang="tr-TR" sz="800" dirty="0" err="1">
                <a:solidFill>
                  <a:schemeClr val="tx1"/>
                </a:solidFill>
              </a:rPr>
              <a:t>Positive</a:t>
            </a:r>
            <a:endParaRPr lang="en-GB" sz="800" dirty="0">
              <a:solidFill>
                <a:schemeClr val="tx1"/>
              </a:solidFill>
            </a:endParaRPr>
          </a:p>
        </p:txBody>
      </p:sp>
    </p:spTree>
    <p:extLst>
      <p:ext uri="{BB962C8B-B14F-4D97-AF65-F5344CB8AC3E}">
        <p14:creationId xmlns:p14="http://schemas.microsoft.com/office/powerpoint/2010/main" val="266387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Sentiment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98309"/>
            <a:ext cx="3695339" cy="738664"/>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Chart shows average sentiment on various topics and provides insight into sentiment differences by topic</a:t>
            </a:r>
            <a:endParaRPr lang="en-US" sz="1600" dirty="0">
              <a:solidFill>
                <a:schemeClr val="accent4"/>
              </a:solidFill>
              <a:latin typeface="Fira Sans Condensed" panose="020B0503050000020004" pitchFamily="34" charset="0"/>
            </a:endParaRPr>
          </a:p>
        </p:txBody>
      </p:sp>
      <p:pic>
        <p:nvPicPr>
          <p:cNvPr id="5" name="Picture 4" descr="A screenshot of a graph">
            <a:extLst>
              <a:ext uri="{FF2B5EF4-FFF2-40B4-BE49-F238E27FC236}">
                <a16:creationId xmlns:a16="http://schemas.microsoft.com/office/drawing/2014/main" id="{D7D5D4C9-C55B-FCDB-150E-2098E9277899}"/>
              </a:ext>
            </a:extLst>
          </p:cNvPr>
          <p:cNvPicPr>
            <a:picLocks noChangeAspect="1"/>
          </p:cNvPicPr>
          <p:nvPr/>
        </p:nvPicPr>
        <p:blipFill>
          <a:blip r:embed="rId5"/>
          <a:stretch>
            <a:fillRect/>
          </a:stretch>
        </p:blipFill>
        <p:spPr>
          <a:xfrm>
            <a:off x="4826518" y="1174401"/>
            <a:ext cx="4106268" cy="3369245"/>
          </a:xfrm>
          <a:prstGeom prst="rect">
            <a:avLst/>
          </a:prstGeom>
          <a:effectLst>
            <a:softEdge rad="63500"/>
          </a:effectLst>
        </p:spPr>
      </p:pic>
    </p:spTree>
    <p:extLst>
      <p:ext uri="{BB962C8B-B14F-4D97-AF65-F5344CB8AC3E}">
        <p14:creationId xmlns:p14="http://schemas.microsoft.com/office/powerpoint/2010/main" val="1936621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Topic</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523220"/>
          </a:xfrm>
          <a:prstGeom prst="rect">
            <a:avLst/>
          </a:prstGeom>
          <a:noFill/>
        </p:spPr>
        <p:txBody>
          <a:bodyPr wrap="square" rtlCol="0">
            <a:spAutoFit/>
          </a:bodyPr>
          <a:lstStyle/>
          <a:p>
            <a:pPr algn="just"/>
            <a:r>
              <a:rPr lang="en-US" sz="1400" dirty="0">
                <a:solidFill>
                  <a:schemeClr val="tx2"/>
                </a:solidFill>
                <a:latin typeface="Fira Sans Condensed" panose="020B0503050000020004" pitchFamily="34" charset="0"/>
              </a:rPr>
              <a:t>The dataset includes tweet topic annotations for classification and analysis.</a:t>
            </a:r>
            <a:endParaRPr lang="en-US" sz="1600" dirty="0">
              <a:solidFill>
                <a:schemeClr val="accent4"/>
              </a:solidFill>
              <a:latin typeface="Fira Sans Condensed" panose="020B0503050000020004" pitchFamily="34" charset="0"/>
            </a:endParaRPr>
          </a:p>
        </p:txBody>
      </p:sp>
      <p:pic>
        <p:nvPicPr>
          <p:cNvPr id="6" name="Picture 5" descr="A graph of a problem">
            <a:extLst>
              <a:ext uri="{FF2B5EF4-FFF2-40B4-BE49-F238E27FC236}">
                <a16:creationId xmlns:a16="http://schemas.microsoft.com/office/drawing/2014/main" id="{CEB9938E-6718-A6AF-6182-03B802613C3E}"/>
              </a:ext>
            </a:extLst>
          </p:cNvPr>
          <p:cNvPicPr>
            <a:picLocks noChangeAspect="1"/>
          </p:cNvPicPr>
          <p:nvPr/>
        </p:nvPicPr>
        <p:blipFill>
          <a:blip r:embed="rId5"/>
          <a:stretch>
            <a:fillRect/>
          </a:stretch>
        </p:blipFill>
        <p:spPr>
          <a:xfrm>
            <a:off x="525048" y="2117507"/>
            <a:ext cx="4358973" cy="3025993"/>
          </a:xfrm>
          <a:prstGeom prst="rect">
            <a:avLst/>
          </a:prstGeom>
          <a:effectLst>
            <a:softEdge rad="63500"/>
          </a:effectLst>
        </p:spPr>
      </p:pic>
      <p:pic>
        <p:nvPicPr>
          <p:cNvPr id="9" name="Picture 8" descr="A graph of a problem">
            <a:extLst>
              <a:ext uri="{FF2B5EF4-FFF2-40B4-BE49-F238E27FC236}">
                <a16:creationId xmlns:a16="http://schemas.microsoft.com/office/drawing/2014/main" id="{57D41035-FCC8-A176-07F1-A929F8BF63EB}"/>
              </a:ext>
            </a:extLst>
          </p:cNvPr>
          <p:cNvPicPr>
            <a:picLocks noChangeAspect="1"/>
          </p:cNvPicPr>
          <p:nvPr/>
        </p:nvPicPr>
        <p:blipFill rotWithShape="1">
          <a:blip r:embed="rId5"/>
          <a:srcRect r="60088"/>
          <a:stretch/>
        </p:blipFill>
        <p:spPr>
          <a:xfrm>
            <a:off x="5517852" y="890547"/>
            <a:ext cx="3004633" cy="3719792"/>
          </a:xfrm>
          <a:prstGeom prst="flowChartConnector">
            <a:avLst/>
          </a:prstGeom>
          <a:effectLst>
            <a:softEdge rad="127000"/>
          </a:effectLst>
        </p:spPr>
      </p:pic>
      <p:cxnSp>
        <p:nvCxnSpPr>
          <p:cNvPr id="13" name="Straight Connector 12">
            <a:extLst>
              <a:ext uri="{FF2B5EF4-FFF2-40B4-BE49-F238E27FC236}">
                <a16:creationId xmlns:a16="http://schemas.microsoft.com/office/drawing/2014/main" id="{41963388-3ADD-FF66-BF16-D1CA54D11E05}"/>
              </a:ext>
            </a:extLst>
          </p:cNvPr>
          <p:cNvCxnSpPr>
            <a:cxnSpLocks/>
            <a:endCxn id="9" idx="0"/>
          </p:cNvCxnSpPr>
          <p:nvPr/>
        </p:nvCxnSpPr>
        <p:spPr>
          <a:xfrm flipV="1">
            <a:off x="1076715" y="890547"/>
            <a:ext cx="5943454" cy="2377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63568B-9CD9-0E7D-51D7-2ECE9988202A}"/>
              </a:ext>
            </a:extLst>
          </p:cNvPr>
          <p:cNvCxnSpPr>
            <a:cxnSpLocks/>
            <a:endCxn id="9" idx="4"/>
          </p:cNvCxnSpPr>
          <p:nvPr/>
        </p:nvCxnSpPr>
        <p:spPr>
          <a:xfrm>
            <a:off x="1076715" y="3267987"/>
            <a:ext cx="5943454" cy="13423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49971"/>
      </p:ext>
    </p:extLst>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3281</TotalTime>
  <Words>1352</Words>
  <Application>Microsoft Office PowerPoint</Application>
  <PresentationFormat>On-screen Show (16:9)</PresentationFormat>
  <Paragraphs>160</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Rajdhani</vt:lpstr>
      <vt:lpstr>Fira Sans Condensed Light</vt:lpstr>
      <vt:lpstr>Fira Sans Condensed</vt:lpstr>
      <vt:lpstr>AI Tech Agency Infographics by Slidesgo</vt:lpstr>
      <vt:lpstr>The Fine Tuners</vt:lpstr>
      <vt:lpstr>Table of Content</vt:lpstr>
      <vt:lpstr>Introduction</vt:lpstr>
      <vt:lpstr>Data Understanding Data Structure</vt:lpstr>
      <vt:lpstr>Data Understanding Column Analysis</vt:lpstr>
      <vt:lpstr>Data Understanding Time</vt:lpstr>
      <vt:lpstr>Data Understanding Sentiment</vt:lpstr>
      <vt:lpstr>Data Understanding Sentiment</vt:lpstr>
      <vt:lpstr>Data Understanding Topic</vt:lpstr>
      <vt:lpstr>Data Understanding Text</vt:lpstr>
      <vt:lpstr>Data Understanding Author ID</vt:lpstr>
      <vt:lpstr>Data Understanding Missing Values</vt:lpstr>
      <vt:lpstr>Data Understanding Duplicates &amp; Outliers</vt:lpstr>
      <vt:lpstr>Data Preparation  </vt:lpstr>
      <vt:lpstr>Data Preparation ETL Process Enhancements at a Glance  </vt:lpstr>
      <vt:lpstr>Data Preparation ETL Process Enhancements at a Glance  </vt:lpstr>
      <vt:lpstr>Data Preparation Before and After ETL  </vt:lpstr>
      <vt:lpstr>Data Preparation Before and After ETL  </vt:lpstr>
      <vt:lpstr>Data Preparation Before and After ETL</vt:lpstr>
      <vt:lpstr>Summary</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Fine Tuners</dc:title>
  <dc:creator>Ecem Günhar Akuras</dc:creator>
  <cp:lastModifiedBy>Mehmet Cem Akuras</cp:lastModifiedBy>
  <cp:revision>46</cp:revision>
  <dcterms:modified xsi:type="dcterms:W3CDTF">2023-11-10T00:53:47Z</dcterms:modified>
</cp:coreProperties>
</file>